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customXml/item1.xml" ContentType="application/xml"/>
  <Override PartName="/customXml/item2.xml" ContentType="application/xml"/>
  <Override PartName="/customXml/item3.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ngesInfos/changesInfo1.xml" ContentType="application/vnd.ms-powerpoint.changesinfo+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revisionInfo.xml" ContentType="application/vnd.ms-powerpoint.revisioninfo+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2.9-->
<p:presentation xmlns:r="http://schemas.openxmlformats.org/officeDocument/2006/relationships" xmlns:a="http://schemas.openxmlformats.org/drawingml/2006/main" xmlns:p="http://schemas.openxmlformats.org/presentationml/2006/main" saveSubsetFonts="1" autoCompressPictures="0">
  <p:sldMasterIdLst>
    <p:sldMasterId id="2147483691" r:id="rId4"/>
  </p:sldMasterIdLst>
  <p:notesMasterIdLst>
    <p:notesMasterId r:id="rId5"/>
  </p:notesMasterIdLst>
  <p:handoutMasterIdLst>
    <p:handoutMasterId r:id="rId6"/>
  </p:handoutMasterIdLst>
  <p:sldIdLst>
    <p:sldId id="317" r:id="rId7"/>
    <p:sldId id="257" r:id="rId8"/>
    <p:sldId id="464" r:id="rId9"/>
    <p:sldId id="470" r:id="rId10"/>
    <p:sldId id="448" r:id="rId11"/>
    <p:sldId id="469" r:id="rId12"/>
    <p:sldId id="471" r:id="rId13"/>
    <p:sldId id="463" r:id="rId14"/>
    <p:sldId id="465" r:id="rId15"/>
    <p:sldId id="446" r:id="rId16"/>
    <p:sldId id="468" r:id="rId17"/>
    <p:sldId id="466" r:id="rId18"/>
    <p:sldId id="467" r:id="rId19"/>
    <p:sldId id="284" r:id="rId20"/>
  </p:sldIdLst>
  <p:sldSz cx="12192000" cy="6858000"/>
  <p:notesSz cx="7010400" cy="9296400"/>
  <p:custDataLst>
    <p:tags r:id="rId2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FDE0F7A-A032-4972-9110-73603CA89068}">
          <p14:sldIdLst>
            <p14:sldId id="317"/>
            <p14:sldId id="257"/>
            <p14:sldId id="464"/>
            <p14:sldId id="470"/>
            <p14:sldId id="448"/>
            <p14:sldId id="469"/>
            <p14:sldId id="471"/>
            <p14:sldId id="463"/>
            <p14:sldId id="465"/>
            <p14:sldId id="446"/>
            <p14:sldId id="468"/>
            <p14:sldId id="466"/>
            <p14:sldId id="467"/>
          </p14:sldIdLst>
        </p14:section>
        <p14:section name="Untitled Section" id="{7E13BCE9-9E4F-43DC-8B5F-08B038AC6FD2}">
          <p14:sldIdLst>
            <p14:sldId id="28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BE8F3D-A7D7-48B6-BE53-4B813A53B822}" v="5" dt="2023-04-14T20:23:05.615"/>
  </p1510:revLst>
</p1510:revInfo>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fill>
          <a:solidFill>
            <a:schemeClr val="accent3">
              <a:tint val="40000"/>
            </a:schemeClr>
          </a:solidFill>
        </a:fill>
      </a:tcStyle>
    </a:band1H>
    <a:band1V>
      <a:tcStyle>
        <a:fill>
          <a:solidFill>
            <a:schemeClr val="accent3">
              <a:tint val="40000"/>
            </a:schemeClr>
          </a:solidFill>
        </a:fill>
      </a:tcStyle>
    </a:band1V>
    <a:lastCol>
      <a:tcTxStyle b="on">
        <a:fontRef idx="minor">
          <a:prstClr val="black"/>
        </a:fontRef>
        <a:schemeClr val="lt1"/>
      </a:tcTxStyle>
      <a:tcStyle>
        <a:fill>
          <a:solidFill>
            <a:schemeClr val="accent3"/>
          </a:solidFill>
        </a:fill>
      </a:tcStyle>
    </a:lastCol>
    <a:firstCol>
      <a:tcTxStyle b="on">
        <a:fontRef idx="minor">
          <a:prstClr val="black"/>
        </a:fontRef>
        <a:schemeClr val="lt1"/>
      </a:tcTxStyle>
      <a:tcStyle>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fill>
          <a:solidFill>
            <a:schemeClr val="accent2">
              <a:tint val="40000"/>
            </a:schemeClr>
          </a:solidFill>
        </a:fill>
      </a:tcStyle>
    </a:band1H>
    <a:band1V>
      <a:tcStyle>
        <a:fill>
          <a:solidFill>
            <a:schemeClr val="accent2">
              <a:tint val="40000"/>
            </a:schemeClr>
          </a:solidFill>
        </a:fill>
      </a:tcStyle>
    </a:band1V>
    <a:lastCol>
      <a:tcTxStyle b="on">
        <a:fontRef idx="minor">
          <a:prstClr val="black"/>
        </a:fontRef>
        <a:schemeClr val="lt1"/>
      </a:tcTxStyle>
      <a:tcStyle>
        <a:fill>
          <a:solidFill>
            <a:schemeClr val="accent2"/>
          </a:solidFill>
        </a:fill>
      </a:tcStyle>
    </a:lastCol>
    <a:firstCol>
      <a:tcTxStyle b="on">
        <a:fontRef idx="minor">
          <a:prstClr val="black"/>
        </a:fontRef>
        <a:schemeClr val="lt1"/>
      </a:tcTxStyle>
      <a:tcStyle>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fill>
          <a:solidFill>
            <a:schemeClr val="accent3">
              <a:tint val="40000"/>
            </a:schemeClr>
          </a:solidFill>
        </a:fill>
      </a:tcStyle>
    </a:band1H>
    <a:band1V>
      <a:tcStyle>
        <a:fill>
          <a:solidFill>
            <a:schemeClr val="accent3">
              <a:tint val="40000"/>
            </a:schemeClr>
          </a:solidFill>
        </a:fill>
      </a:tcStyle>
    </a:band1V>
    <a:lastCol>
      <a:tcTxStyle b="on"/>
    </a:lastCol>
    <a:firstCol>
      <a:tcTxStyle b="on"/>
    </a:firstCol>
    <a:lastRow>
      <a:tcTxStyle b="on"/>
      <a:tcStyle>
        <a:tcBdr>
          <a:top>
            <a:ln w="25400" cmpd="sng">
              <a:solidFill>
                <a:schemeClr val="accent3"/>
              </a:solidFill>
            </a:ln>
          </a:top>
        </a:tcBdr>
        <a:fill>
          <a:solidFill>
            <a:schemeClr val="accent3">
              <a:tint val="20000"/>
            </a:schemeClr>
          </a:solidFill>
        </a:fill>
      </a:tcStyle>
    </a:lastRow>
    <a:firstRow>
      <a:tcTxStyle b="on"/>
      <a:tcStyle>
        <a:fill>
          <a:solidFill>
            <a:schemeClr val="accent3">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fill>
          <a:solidFill>
            <a:schemeClr val="dk1">
              <a:tint val="40000"/>
            </a:schemeClr>
          </a:solidFill>
        </a:fill>
      </a:tcStyle>
    </a:band1H>
    <a:band1V>
      <a:tcStyle>
        <a:fill>
          <a:solidFill>
            <a:schemeClr val="dk1">
              <a:tint val="40000"/>
            </a:schemeClr>
          </a:solidFill>
        </a:fill>
      </a:tcStyle>
    </a:band1V>
    <a:lastCol>
      <a:tcTxStyle b="on"/>
    </a:lastCol>
    <a:firstCol>
      <a:tcTxStyle b="on"/>
    </a:firstCol>
    <a:lastRow>
      <a:tcTxStyle b="on"/>
      <a:tcStyle>
        <a:tcBdr>
          <a:top>
            <a:ln w="25400" cmpd="sng">
              <a:solidFill>
                <a:schemeClr val="dk1"/>
              </a:solidFill>
            </a:ln>
          </a:top>
        </a:tcBdr>
        <a:fill>
          <a:solidFill>
            <a:schemeClr val="dk1">
              <a:tint val="20000"/>
            </a:schemeClr>
          </a:solidFill>
        </a:fill>
      </a:tcStyle>
    </a:lastRow>
    <a:firstRow>
      <a:tcTxStyle b="on"/>
      <a:tcStyle>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lastCol>
    <a:firstCol>
      <a:tcTxStyle b="on"/>
    </a:firstCol>
    <a:lastRow>
      <a:tcTxStyle b="on"/>
      <a:tcStyle>
        <a:tcBdr>
          <a:top>
            <a:ln w="25400" cmpd="sng">
              <a:solidFill>
                <a:schemeClr val="accent1"/>
              </a:solidFill>
            </a:ln>
          </a:top>
        </a:tcBdr>
        <a:fill>
          <a:solidFill>
            <a:schemeClr val="accent1">
              <a:tint val="20000"/>
            </a:schemeClr>
          </a:solidFill>
        </a:fill>
      </a:tcStyle>
    </a:lastRow>
    <a:firstRow>
      <a:tcTxStyle b="on"/>
      <a:tcStyle>
        <a:fill>
          <a:solidFill>
            <a:schemeClr val="accent1">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fill>
          <a:solidFill>
            <a:schemeClr val="accent2">
              <a:shade val="60000"/>
            </a:schemeClr>
          </a:solidFill>
        </a:fill>
      </a:tcStyle>
    </a:band1H>
    <a:band1V>
      <a:tcStyle>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fill>
          <a:solidFill>
            <a:schemeClr val="accent4">
              <a:shade val="60000"/>
            </a:schemeClr>
          </a:solidFill>
        </a:fill>
      </a:tcStyle>
    </a:band1H>
    <a:band1V>
      <a:tcStyle>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lastCol>
    <a:firstCol>
      <a:tcTxStyle b="on"/>
    </a:firstCol>
    <a:lastRow>
      <a:tcTxStyle b="on"/>
      <a:tcStyle>
        <a:tcBdr>
          <a:top>
            <a:ln w="50800" cmpd="dbl">
              <a:solidFill>
                <a:schemeClr val="accent1"/>
              </a:solidFill>
            </a:ln>
          </a:top>
        </a:tcBdr>
      </a:tcStyle>
    </a:lastRow>
    <a:firstRow>
      <a:tcTxStyle b="on">
        <a:fontRef idx="minor">
          <a:scrgbClr r="0" g="0" b="0"/>
        </a:fontRef>
        <a:schemeClr val="bg1"/>
      </a:tcTxStyle>
      <a:tcStyle>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68" autoAdjust="0"/>
    <p:restoredTop sz="96357" autoAdjust="0"/>
  </p:normalViewPr>
  <p:slideViewPr>
    <p:cSldViewPr snapToGrid="0" snapToObjects="1">
      <p:cViewPr varScale="1">
        <p:scale>
          <a:sx n="110" d="100"/>
          <a:sy n="110" d="100"/>
        </p:scale>
        <p:origin x="468" y="9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85" d="100"/>
          <a:sy n="85" d="100"/>
        </p:scale>
        <p:origin x="3846" y="102"/>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customXml" Target="../customXml/item1.xml" /><Relationship Id="rId10" Type="http://schemas.openxmlformats.org/officeDocument/2006/relationships/slide" Target="slides/slide4.xml" /><Relationship Id="rId11" Type="http://schemas.openxmlformats.org/officeDocument/2006/relationships/slide" Target="slides/slide5.xml" /><Relationship Id="rId12" Type="http://schemas.openxmlformats.org/officeDocument/2006/relationships/slide" Target="slides/slide6.xml" /><Relationship Id="rId13" Type="http://schemas.openxmlformats.org/officeDocument/2006/relationships/slide" Target="slides/slide7.xml" /><Relationship Id="rId14" Type="http://schemas.openxmlformats.org/officeDocument/2006/relationships/slide" Target="slides/slide8.xml" /><Relationship Id="rId15" Type="http://schemas.openxmlformats.org/officeDocument/2006/relationships/slide" Target="slides/slide9.xml" /><Relationship Id="rId16" Type="http://schemas.openxmlformats.org/officeDocument/2006/relationships/slide" Target="slides/slide10.xml" /><Relationship Id="rId17" Type="http://schemas.openxmlformats.org/officeDocument/2006/relationships/slide" Target="slides/slide11.xml" /><Relationship Id="rId18" Type="http://schemas.openxmlformats.org/officeDocument/2006/relationships/slide" Target="slides/slide12.xml" /><Relationship Id="rId19" Type="http://schemas.openxmlformats.org/officeDocument/2006/relationships/slide" Target="slides/slide13.xml" /><Relationship Id="rId2" Type="http://schemas.openxmlformats.org/officeDocument/2006/relationships/customXml" Target="../customXml/item2.xml" /><Relationship Id="rId20" Type="http://schemas.openxmlformats.org/officeDocument/2006/relationships/slide" Target="slides/slide14.xml" /><Relationship Id="rId21" Type="http://schemas.openxmlformats.org/officeDocument/2006/relationships/tags" Target="tags/tag1.xml" /><Relationship Id="rId22" Type="http://schemas.openxmlformats.org/officeDocument/2006/relationships/presProps" Target="presProps.xml" /><Relationship Id="rId23" Type="http://schemas.openxmlformats.org/officeDocument/2006/relationships/viewProps" Target="viewProps.xml" /><Relationship Id="rId24" Type="http://schemas.openxmlformats.org/officeDocument/2006/relationships/theme" Target="theme/theme1.xml" /><Relationship Id="rId25" Type="http://schemas.microsoft.com/office/2016/11/relationships/changesInfo" Target="changesInfos/changesInfo1.xml" /><Relationship Id="rId26" Type="http://schemas.microsoft.com/office/2015/10/relationships/revisionInfo" Target="revisionInfo.xml" /><Relationship Id="rId27" Type="http://schemas.openxmlformats.org/officeDocument/2006/relationships/tableStyles" Target="tableStyles.xml" /><Relationship Id="rId3" Type="http://schemas.openxmlformats.org/officeDocument/2006/relationships/customXml" Target="../customXml/item3.xml" /><Relationship Id="rId4" Type="http://schemas.openxmlformats.org/officeDocument/2006/relationships/slideMaster" Target="slideMasters/slideMaster1.xml" /><Relationship Id="rId5" Type="http://schemas.openxmlformats.org/officeDocument/2006/relationships/notesMaster" Target="notesMasters/notesMaster1.xml" /><Relationship Id="rId6" Type="http://schemas.openxmlformats.org/officeDocument/2006/relationships/handoutMaster" Target="handoutMasters/handoutMaster1.xml" /><Relationship Id="rId7" Type="http://schemas.openxmlformats.org/officeDocument/2006/relationships/slide" Target="slides/slide1.xml" /><Relationship Id="rId8" Type="http://schemas.openxmlformats.org/officeDocument/2006/relationships/slide" Target="slides/slide2.xml" /><Relationship Id="rId9" Type="http://schemas.openxmlformats.org/officeDocument/2006/relationships/slide" Target="slides/slide3.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rch, Karla F." userId="ba72b0af-acc1-4d75-a440-12056e43d638" providerId="ADAL" clId="{53BE8F3D-A7D7-48B6-BE53-4B813A53B822}"/>
    <pc:docChg chg="custSel modSld modMainMaster">
      <pc:chgData name="Church, Karla F." userId="ba72b0af-acc1-4d75-a440-12056e43d638" providerId="ADAL" clId="{53BE8F3D-A7D7-48B6-BE53-4B813A53B822}" dt="2023-04-14T20:33:56.303" v="79" actId="6549"/>
      <pc:docMkLst>
        <pc:docMk/>
      </pc:docMkLst>
      <pc:sldChg chg="addSp modSp mod">
        <pc:chgData name="Church, Karla F." userId="ba72b0af-acc1-4d75-a440-12056e43d638" providerId="ADAL" clId="{53BE8F3D-A7D7-48B6-BE53-4B813A53B822}" dt="2023-04-14T20:31:57.080" v="23" actId="20577"/>
        <pc:sldMkLst>
          <pc:docMk/>
          <pc:sldMk cId="84624409" sldId="257"/>
        </pc:sldMkLst>
        <pc:spChg chg="add mod">
          <ac:chgData name="Church, Karla F." userId="ba72b0af-acc1-4d75-a440-12056e43d638" providerId="ADAL" clId="{53BE8F3D-A7D7-48B6-BE53-4B813A53B822}" dt="2023-04-14T20:31:57.080" v="23" actId="20577"/>
          <ac:spMkLst>
            <pc:docMk/>
            <pc:sldMk cId="84624409" sldId="257"/>
            <ac:spMk id="4" creationId="{2307802E-9E00-7568-C5E1-398ADE6B0F12}"/>
          </ac:spMkLst>
        </pc:spChg>
      </pc:sldChg>
      <pc:sldChg chg="addSp modSp mod">
        <pc:chgData name="Church, Karla F." userId="ba72b0af-acc1-4d75-a440-12056e43d638" providerId="ADAL" clId="{53BE8F3D-A7D7-48B6-BE53-4B813A53B822}" dt="2023-04-14T20:33:56.303" v="79" actId="6549"/>
        <pc:sldMkLst>
          <pc:docMk/>
          <pc:sldMk cId="2916911113" sldId="284"/>
        </pc:sldMkLst>
        <pc:spChg chg="add mod">
          <ac:chgData name="Church, Karla F." userId="ba72b0af-acc1-4d75-a440-12056e43d638" providerId="ADAL" clId="{53BE8F3D-A7D7-48B6-BE53-4B813A53B822}" dt="2023-04-14T20:33:56.303" v="79" actId="6549"/>
          <ac:spMkLst>
            <pc:docMk/>
            <pc:sldMk cId="2916911113" sldId="284"/>
            <ac:spMk id="2" creationId="{D5C36719-58E6-F772-4C5F-E1ED4BB31B99}"/>
          </ac:spMkLst>
        </pc:spChg>
      </pc:sldChg>
      <pc:sldChg chg="modSp mod modNotes">
        <pc:chgData name="Church, Karla F." userId="ba72b0af-acc1-4d75-a440-12056e43d638" providerId="ADAL" clId="{53BE8F3D-A7D7-48B6-BE53-4B813A53B822}" dt="2023-04-14T20:17:55.428" v="7" actId="20577"/>
        <pc:sldMkLst>
          <pc:docMk/>
          <pc:sldMk cId="2324348217" sldId="317"/>
        </pc:sldMkLst>
        <pc:spChg chg="mod">
          <ac:chgData name="Church, Karla F." userId="ba72b0af-acc1-4d75-a440-12056e43d638" providerId="ADAL" clId="{53BE8F3D-A7D7-48B6-BE53-4B813A53B822}" dt="2023-04-14T20:17:55.428" v="7" actId="20577"/>
          <ac:spMkLst>
            <pc:docMk/>
            <pc:sldMk cId="2324348217" sldId="317"/>
            <ac:spMk id="4" creationId="{00000000-0000-0000-0000-000000000000}"/>
          </ac:spMkLst>
        </pc:spChg>
      </pc:sldChg>
      <pc:sldChg chg="addSp modSp mod">
        <pc:chgData name="Church, Karla F." userId="ba72b0af-acc1-4d75-a440-12056e43d638" providerId="ADAL" clId="{53BE8F3D-A7D7-48B6-BE53-4B813A53B822}" dt="2023-04-14T20:33:22.941" v="61" actId="20577"/>
        <pc:sldMkLst>
          <pc:docMk/>
          <pc:sldMk cId="3422678424" sldId="446"/>
        </pc:sldMkLst>
        <pc:spChg chg="add mod">
          <ac:chgData name="Church, Karla F." userId="ba72b0af-acc1-4d75-a440-12056e43d638" providerId="ADAL" clId="{53BE8F3D-A7D7-48B6-BE53-4B813A53B822}" dt="2023-04-14T20:33:22.941" v="61" actId="20577"/>
          <ac:spMkLst>
            <pc:docMk/>
            <pc:sldMk cId="3422678424" sldId="446"/>
            <ac:spMk id="2" creationId="{5095C8FF-CC71-6E6E-41B6-2C136D361A85}"/>
          </ac:spMkLst>
        </pc:spChg>
      </pc:sldChg>
      <pc:sldChg chg="addSp modSp mod">
        <pc:chgData name="Church, Karla F." userId="ba72b0af-acc1-4d75-a440-12056e43d638" providerId="ADAL" clId="{53BE8F3D-A7D7-48B6-BE53-4B813A53B822}" dt="2023-04-14T20:32:29.679" v="36" actId="20577"/>
        <pc:sldMkLst>
          <pc:docMk/>
          <pc:sldMk cId="2944684123" sldId="448"/>
        </pc:sldMkLst>
        <pc:spChg chg="add mod">
          <ac:chgData name="Church, Karla F." userId="ba72b0af-acc1-4d75-a440-12056e43d638" providerId="ADAL" clId="{53BE8F3D-A7D7-48B6-BE53-4B813A53B822}" dt="2023-04-14T20:32:29.679" v="36" actId="20577"/>
          <ac:spMkLst>
            <pc:docMk/>
            <pc:sldMk cId="2944684123" sldId="448"/>
            <ac:spMk id="2" creationId="{05F3AFB3-FAB4-AA6D-ED12-7D9D070073AE}"/>
          </ac:spMkLst>
        </pc:spChg>
      </pc:sldChg>
      <pc:sldChg chg="addSp modSp mod">
        <pc:chgData name="Church, Karla F." userId="ba72b0af-acc1-4d75-a440-12056e43d638" providerId="ADAL" clId="{53BE8F3D-A7D7-48B6-BE53-4B813A53B822}" dt="2023-04-14T20:33:01.173" v="51" actId="6549"/>
        <pc:sldMkLst>
          <pc:docMk/>
          <pc:sldMk cId="3182169117" sldId="463"/>
        </pc:sldMkLst>
        <pc:spChg chg="add mod">
          <ac:chgData name="Church, Karla F." userId="ba72b0af-acc1-4d75-a440-12056e43d638" providerId="ADAL" clId="{53BE8F3D-A7D7-48B6-BE53-4B813A53B822}" dt="2023-04-14T20:33:01.173" v="51" actId="6549"/>
          <ac:spMkLst>
            <pc:docMk/>
            <pc:sldMk cId="3182169117" sldId="463"/>
            <ac:spMk id="2" creationId="{C9237CC1-DCB8-3978-8291-F0C61204C670}"/>
          </ac:spMkLst>
        </pc:spChg>
      </pc:sldChg>
      <pc:sldChg chg="addSp modSp mod">
        <pc:chgData name="Church, Karla F." userId="ba72b0af-acc1-4d75-a440-12056e43d638" providerId="ADAL" clId="{53BE8F3D-A7D7-48B6-BE53-4B813A53B822}" dt="2023-04-14T20:32:10.941" v="28" actId="20577"/>
        <pc:sldMkLst>
          <pc:docMk/>
          <pc:sldMk cId="3463831573" sldId="464"/>
        </pc:sldMkLst>
        <pc:spChg chg="add mod">
          <ac:chgData name="Church, Karla F." userId="ba72b0af-acc1-4d75-a440-12056e43d638" providerId="ADAL" clId="{53BE8F3D-A7D7-48B6-BE53-4B813A53B822}" dt="2023-04-14T20:32:10.941" v="28" actId="20577"/>
          <ac:spMkLst>
            <pc:docMk/>
            <pc:sldMk cId="3463831573" sldId="464"/>
            <ac:spMk id="2" creationId="{27E3AB46-A27D-DADA-F10D-052A9449D725}"/>
          </ac:spMkLst>
        </pc:spChg>
      </pc:sldChg>
      <pc:sldChg chg="addSp modSp mod">
        <pc:chgData name="Church, Karla F." userId="ba72b0af-acc1-4d75-a440-12056e43d638" providerId="ADAL" clId="{53BE8F3D-A7D7-48B6-BE53-4B813A53B822}" dt="2023-04-14T20:33:15.814" v="56" actId="20577"/>
        <pc:sldMkLst>
          <pc:docMk/>
          <pc:sldMk cId="4150383741" sldId="465"/>
        </pc:sldMkLst>
        <pc:spChg chg="add mod">
          <ac:chgData name="Church, Karla F." userId="ba72b0af-acc1-4d75-a440-12056e43d638" providerId="ADAL" clId="{53BE8F3D-A7D7-48B6-BE53-4B813A53B822}" dt="2023-04-14T20:33:15.814" v="56" actId="20577"/>
          <ac:spMkLst>
            <pc:docMk/>
            <pc:sldMk cId="4150383741" sldId="465"/>
            <ac:spMk id="2" creationId="{42F7861A-D9C6-9065-D6A9-1844070A0AE3}"/>
          </ac:spMkLst>
        </pc:spChg>
      </pc:sldChg>
      <pc:sldChg chg="addSp modSp mod">
        <pc:chgData name="Church, Karla F." userId="ba72b0af-acc1-4d75-a440-12056e43d638" providerId="ADAL" clId="{53BE8F3D-A7D7-48B6-BE53-4B813A53B822}" dt="2023-04-14T20:33:38.409" v="69" actId="20577"/>
        <pc:sldMkLst>
          <pc:docMk/>
          <pc:sldMk cId="2286105377" sldId="466"/>
        </pc:sldMkLst>
        <pc:spChg chg="add mod">
          <ac:chgData name="Church, Karla F." userId="ba72b0af-acc1-4d75-a440-12056e43d638" providerId="ADAL" clId="{53BE8F3D-A7D7-48B6-BE53-4B813A53B822}" dt="2023-04-14T20:33:38.409" v="69" actId="20577"/>
          <ac:spMkLst>
            <pc:docMk/>
            <pc:sldMk cId="2286105377" sldId="466"/>
            <ac:spMk id="2" creationId="{066ED8AD-EAE7-8B31-35F7-6EF67E9B3F1E}"/>
          </ac:spMkLst>
        </pc:spChg>
      </pc:sldChg>
      <pc:sldChg chg="addSp modSp mod">
        <pc:chgData name="Church, Karla F." userId="ba72b0af-acc1-4d75-a440-12056e43d638" providerId="ADAL" clId="{53BE8F3D-A7D7-48B6-BE53-4B813A53B822}" dt="2023-04-14T20:33:47.270" v="74" actId="20577"/>
        <pc:sldMkLst>
          <pc:docMk/>
          <pc:sldMk cId="3796946113" sldId="467"/>
        </pc:sldMkLst>
        <pc:spChg chg="add mod">
          <ac:chgData name="Church, Karla F." userId="ba72b0af-acc1-4d75-a440-12056e43d638" providerId="ADAL" clId="{53BE8F3D-A7D7-48B6-BE53-4B813A53B822}" dt="2023-04-14T20:33:47.270" v="74" actId="20577"/>
          <ac:spMkLst>
            <pc:docMk/>
            <pc:sldMk cId="3796946113" sldId="467"/>
            <ac:spMk id="2" creationId="{0CCBFE83-1AAA-F50A-BC6B-D8DB21B5CAA0}"/>
          </ac:spMkLst>
        </pc:spChg>
      </pc:sldChg>
      <pc:sldChg chg="addSp modSp mod">
        <pc:chgData name="Church, Karla F." userId="ba72b0af-acc1-4d75-a440-12056e43d638" providerId="ADAL" clId="{53BE8F3D-A7D7-48B6-BE53-4B813A53B822}" dt="2023-04-14T20:33:29.939" v="64" actId="20577"/>
        <pc:sldMkLst>
          <pc:docMk/>
          <pc:sldMk cId="2641819326" sldId="468"/>
        </pc:sldMkLst>
        <pc:spChg chg="add mod">
          <ac:chgData name="Church, Karla F." userId="ba72b0af-acc1-4d75-a440-12056e43d638" providerId="ADAL" clId="{53BE8F3D-A7D7-48B6-BE53-4B813A53B822}" dt="2023-04-14T20:33:29.939" v="64" actId="20577"/>
          <ac:spMkLst>
            <pc:docMk/>
            <pc:sldMk cId="2641819326" sldId="468"/>
            <ac:spMk id="2" creationId="{92096723-FB0C-E036-4E40-163E571A309E}"/>
          </ac:spMkLst>
        </pc:spChg>
      </pc:sldChg>
      <pc:sldChg chg="addSp modSp mod">
        <pc:chgData name="Church, Karla F." userId="ba72b0af-acc1-4d75-a440-12056e43d638" providerId="ADAL" clId="{53BE8F3D-A7D7-48B6-BE53-4B813A53B822}" dt="2023-04-14T20:32:37.606" v="41" actId="20577"/>
        <pc:sldMkLst>
          <pc:docMk/>
          <pc:sldMk cId="1951638084" sldId="469"/>
        </pc:sldMkLst>
        <pc:spChg chg="add mod">
          <ac:chgData name="Church, Karla F." userId="ba72b0af-acc1-4d75-a440-12056e43d638" providerId="ADAL" clId="{53BE8F3D-A7D7-48B6-BE53-4B813A53B822}" dt="2023-04-14T20:32:37.606" v="41" actId="20577"/>
          <ac:spMkLst>
            <pc:docMk/>
            <pc:sldMk cId="1951638084" sldId="469"/>
            <ac:spMk id="2" creationId="{6D398C21-FACE-FF14-86F7-BF68AD3A8A4E}"/>
          </ac:spMkLst>
        </pc:spChg>
      </pc:sldChg>
      <pc:sldChg chg="addSp modSp mod">
        <pc:chgData name="Church, Karla F." userId="ba72b0af-acc1-4d75-a440-12056e43d638" providerId="ADAL" clId="{53BE8F3D-A7D7-48B6-BE53-4B813A53B822}" dt="2023-04-14T20:32:18.727" v="31" actId="20577"/>
        <pc:sldMkLst>
          <pc:docMk/>
          <pc:sldMk cId="266916538" sldId="470"/>
        </pc:sldMkLst>
        <pc:spChg chg="add mod">
          <ac:chgData name="Church, Karla F." userId="ba72b0af-acc1-4d75-a440-12056e43d638" providerId="ADAL" clId="{53BE8F3D-A7D7-48B6-BE53-4B813A53B822}" dt="2023-04-14T20:32:18.727" v="31" actId="20577"/>
          <ac:spMkLst>
            <pc:docMk/>
            <pc:sldMk cId="266916538" sldId="470"/>
            <ac:spMk id="2" creationId="{CB88ACC6-58C8-5461-3408-AB6D20250564}"/>
          </ac:spMkLst>
        </pc:spChg>
      </pc:sldChg>
      <pc:sldChg chg="addSp modSp mod">
        <pc:chgData name="Church, Karla F." userId="ba72b0af-acc1-4d75-a440-12056e43d638" providerId="ADAL" clId="{53BE8F3D-A7D7-48B6-BE53-4B813A53B822}" dt="2023-04-14T20:32:44.656" v="46" actId="20577"/>
        <pc:sldMkLst>
          <pc:docMk/>
          <pc:sldMk cId="2372698594" sldId="471"/>
        </pc:sldMkLst>
        <pc:spChg chg="add mod">
          <ac:chgData name="Church, Karla F." userId="ba72b0af-acc1-4d75-a440-12056e43d638" providerId="ADAL" clId="{53BE8F3D-A7D7-48B6-BE53-4B813A53B822}" dt="2023-04-14T20:32:44.656" v="46" actId="20577"/>
          <ac:spMkLst>
            <pc:docMk/>
            <pc:sldMk cId="2372698594" sldId="471"/>
            <ac:spMk id="2" creationId="{18EB3A2A-D948-905E-75E6-5BDD289BF867}"/>
          </ac:spMkLst>
        </pc:spChg>
      </pc:sldChg>
      <pc:sldMasterChg chg="modSldLayout">
        <pc:chgData name="Church, Karla F." userId="ba72b0af-acc1-4d75-a440-12056e43d638" providerId="ADAL" clId="{53BE8F3D-A7D7-48B6-BE53-4B813A53B822}" dt="2023-04-14T20:30:33.572" v="20" actId="478"/>
        <pc:sldMasterMkLst>
          <pc:docMk/>
          <pc:sldMasterMk cId="4124380334" sldId="2147483691"/>
        </pc:sldMasterMkLst>
        <pc:sldLayoutChg chg="addSp delSp modSp mod">
          <pc:chgData name="Church, Karla F." userId="ba72b0af-acc1-4d75-a440-12056e43d638" providerId="ADAL" clId="{53BE8F3D-A7D7-48B6-BE53-4B813A53B822}" dt="2023-04-14T20:30:33.572" v="20" actId="478"/>
          <pc:sldLayoutMkLst>
            <pc:docMk/>
            <pc:sldMasterMk cId="4124380334" sldId="2147483691"/>
            <pc:sldLayoutMk cId="3301209873" sldId="2147483693"/>
          </pc:sldLayoutMkLst>
          <pc:spChg chg="del mod">
            <ac:chgData name="Church, Karla F." userId="ba72b0af-acc1-4d75-a440-12056e43d638" providerId="ADAL" clId="{53BE8F3D-A7D7-48B6-BE53-4B813A53B822}" dt="2023-04-14T20:30:33.572" v="20" actId="478"/>
            <ac:spMkLst>
              <pc:docMk/>
              <pc:sldMasterMk cId="4124380334" sldId="2147483691"/>
              <pc:sldLayoutMk cId="3301209873" sldId="2147483693"/>
              <ac:spMk id="4" creationId="{FBD96A13-D259-40A5-AD19-6F76F612737D}"/>
            </ac:spMkLst>
          </pc:spChg>
          <pc:spChg chg="add del mod">
            <ac:chgData name="Church, Karla F." userId="ba72b0af-acc1-4d75-a440-12056e43d638" providerId="ADAL" clId="{53BE8F3D-A7D7-48B6-BE53-4B813A53B822}" dt="2023-04-14T20:20:38.344" v="9"/>
            <ac:spMkLst>
              <pc:docMk/>
              <pc:sldMasterMk cId="4124380334" sldId="2147483691"/>
              <pc:sldLayoutMk cId="3301209873" sldId="2147483693"/>
              <ac:spMk id="5" creationId="{1B78D090-2738-B86D-2342-60B1E0F68A36}"/>
            </ac:spMkLst>
          </pc:spChg>
          <pc:spChg chg="add del mod">
            <ac:chgData name="Church, Karla F." userId="ba72b0af-acc1-4d75-a440-12056e43d638" providerId="ADAL" clId="{53BE8F3D-A7D7-48B6-BE53-4B813A53B822}" dt="2023-04-14T20:29:21.585" v="19"/>
            <ac:spMkLst>
              <pc:docMk/>
              <pc:sldMasterMk cId="4124380334" sldId="2147483691"/>
              <pc:sldLayoutMk cId="3301209873" sldId="2147483693"/>
              <ac:spMk id="5" creationId="{ACEEB81A-3BFD-6A1D-8B6B-4263642FDF20}"/>
            </ac:spMkLst>
          </pc:spChg>
          <pc:spChg chg="add del mod">
            <ac:chgData name="Church, Karla F." userId="ba72b0af-acc1-4d75-a440-12056e43d638" providerId="ADAL" clId="{53BE8F3D-A7D7-48B6-BE53-4B813A53B822}" dt="2023-04-14T20:20:38.344" v="9"/>
            <ac:spMkLst>
              <pc:docMk/>
              <pc:sldMasterMk cId="4124380334" sldId="2147483691"/>
              <pc:sldLayoutMk cId="3301209873" sldId="2147483693"/>
              <ac:spMk id="6" creationId="{3C130B9A-5755-5E8D-B7FD-C202D5FD3891}"/>
            </ac:spMkLst>
          </pc:spChg>
          <pc:spChg chg="add del mod">
            <ac:chgData name="Church, Karla F." userId="ba72b0af-acc1-4d75-a440-12056e43d638" providerId="ADAL" clId="{53BE8F3D-A7D7-48B6-BE53-4B813A53B822}" dt="2023-04-14T20:29:21.585" v="19"/>
            <ac:spMkLst>
              <pc:docMk/>
              <pc:sldMasterMk cId="4124380334" sldId="2147483691"/>
              <pc:sldLayoutMk cId="3301209873" sldId="2147483693"/>
              <ac:spMk id="6" creationId="{41FD6665-033C-6741-639A-4E8ADF71C2FC}"/>
            </ac:spMkLst>
          </pc:spChg>
          <pc:spChg chg="add del mod">
            <ac:chgData name="Church, Karla F." userId="ba72b0af-acc1-4d75-a440-12056e43d638" providerId="ADAL" clId="{53BE8F3D-A7D7-48B6-BE53-4B813A53B822}" dt="2023-04-14T20:20:38.344" v="9"/>
            <ac:spMkLst>
              <pc:docMk/>
              <pc:sldMasterMk cId="4124380334" sldId="2147483691"/>
              <pc:sldLayoutMk cId="3301209873" sldId="2147483693"/>
              <ac:spMk id="11" creationId="{CC00D480-606A-0E6F-A31C-84C1D0F07B57}"/>
            </ac:spMkLst>
          </pc:spChg>
          <pc:spChg chg="add del mod">
            <ac:chgData name="Church, Karla F." userId="ba72b0af-acc1-4d75-a440-12056e43d638" providerId="ADAL" clId="{53BE8F3D-A7D7-48B6-BE53-4B813A53B822}" dt="2023-04-14T20:29:21.585" v="19"/>
            <ac:spMkLst>
              <pc:docMk/>
              <pc:sldMasterMk cId="4124380334" sldId="2147483691"/>
              <pc:sldLayoutMk cId="3301209873" sldId="2147483693"/>
              <ac:spMk id="11" creationId="{D8238CFD-69B5-A574-F3B4-5777A396450A}"/>
            </ac:spMkLst>
          </pc:spChg>
        </pc:sldLayoutChg>
      </pc:sldMasterChg>
    </pc:docChg>
  </pc:docChgLst>
</pc:chgInfo>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2" y="6"/>
            <a:ext cx="3038474" cy="46562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0" y="6"/>
            <a:ext cx="3038474" cy="465621"/>
          </a:xfrm>
          <a:prstGeom prst="rect">
            <a:avLst/>
          </a:prstGeom>
        </p:spPr>
        <p:txBody>
          <a:bodyPr vert="horz" lIns="91440" tIns="45720" rIns="91440" bIns="45720" rtlCol="0"/>
          <a:lstStyle>
            <a:lvl1pPr algn="r">
              <a:defRPr sz="1200"/>
            </a:lvl1pPr>
          </a:lstStyle>
          <a:p>
            <a:fld id="{7583B4B4-6BC0-4EAA-9293-1AA716F3607D}" type="datetimeFigureOut">
              <a:rPr lang="en-US" smtClean="0"/>
              <a:t>4/14/2023</a:t>
            </a:fld>
            <a:endParaRPr lang="en-US"/>
          </a:p>
        </p:txBody>
      </p:sp>
      <p:sp>
        <p:nvSpPr>
          <p:cNvPr id="4" name="Footer Placeholder 3"/>
          <p:cNvSpPr>
            <a:spLocks noGrp="1"/>
          </p:cNvSpPr>
          <p:nvPr>
            <p:ph type="ftr" sz="quarter" idx="2"/>
          </p:nvPr>
        </p:nvSpPr>
        <p:spPr>
          <a:xfrm>
            <a:off x="2" y="8830780"/>
            <a:ext cx="3038474" cy="465620"/>
          </a:xfrm>
          <a:prstGeom prst="rect">
            <a:avLst/>
          </a:prstGeom>
        </p:spPr>
        <p:txBody>
          <a:bodyPr vert="horz" lIns="91440" tIns="45720" rIns="91440" bIns="45720" rtlCol="0" anchor="b"/>
          <a:lstStyle>
            <a:lvl1pPr algn="l">
              <a:defRPr sz="1200"/>
            </a:lvl1pPr>
          </a:lstStyle>
          <a:p>
            <a:r>
              <a:rPr lang="en-US"/>
              <a:t>OPEN - FIN - INFO - 1-</a:t>
            </a:r>
          </a:p>
        </p:txBody>
      </p:sp>
      <p:sp>
        <p:nvSpPr>
          <p:cNvPr id="5" name="Slide Number Placeholder 4"/>
          <p:cNvSpPr>
            <a:spLocks noGrp="1"/>
          </p:cNvSpPr>
          <p:nvPr>
            <p:ph type="sldNum" sz="quarter" idx="3"/>
          </p:nvPr>
        </p:nvSpPr>
        <p:spPr>
          <a:xfrm>
            <a:off x="3970340" y="8830780"/>
            <a:ext cx="3038474" cy="465620"/>
          </a:xfrm>
          <a:prstGeom prst="rect">
            <a:avLst/>
          </a:prstGeom>
        </p:spPr>
        <p:txBody>
          <a:bodyPr vert="horz" lIns="91440" tIns="45720" rIns="91440" bIns="45720" rtlCol="0" anchor="b"/>
          <a:lstStyle>
            <a:lvl1pPr algn="r">
              <a:defRPr sz="1200"/>
            </a:lvl1pPr>
          </a:lstStyle>
          <a:p>
            <a:fld id="{DCBC587C-2294-4C91-8DA6-D9164B4F0468}" type="slidenum">
              <a:rPr lang="en-US" smtClean="0"/>
              <a:t>‹#›</a:t>
            </a:fld>
            <a:endParaRPr lang="en-US"/>
          </a:p>
        </p:txBody>
      </p:sp>
    </p:spTree>
    <p:extLst>
      <p:ext uri="{BB962C8B-B14F-4D97-AF65-F5344CB8AC3E}">
        <p14:creationId xmlns:p14="http://schemas.microsoft.com/office/powerpoint/2010/main" val="2819884350"/>
      </p:ext>
    </p:extLst>
  </p:cSld>
  <p:clrMap bg1="lt1" tx1="dk1" bg2="lt2" tx2="dk2" accent1="accent1" accent2="accent2" accent3="accent3" accent4="accent4" accent5="accent5" accent6="accent6" hlink="hlink" folHlink="folHlink"/>
  <p:hf hdr="0" dt="0"/>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2" y="6"/>
            <a:ext cx="3038474" cy="46562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0" y="6"/>
            <a:ext cx="3038474" cy="465621"/>
          </a:xfrm>
          <a:prstGeom prst="rect">
            <a:avLst/>
          </a:prstGeom>
        </p:spPr>
        <p:txBody>
          <a:bodyPr vert="horz" lIns="91440" tIns="45720" rIns="91440" bIns="45720" rtlCol="0"/>
          <a:lstStyle>
            <a:lvl1pPr algn="r">
              <a:defRPr sz="1200"/>
            </a:lvl1pPr>
          </a:lstStyle>
          <a:p>
            <a:fld id="{669FC8DB-40D6-42E5-854E-67ECA4E382D0}" type="datetimeFigureOut">
              <a:rPr lang="en-US" smtClean="0"/>
              <a:t>4/14/2023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sp>
      <p:sp>
        <p:nvSpPr>
          <p:cNvPr id="5" name="Notes Placeholder 4"/>
          <p:cNvSpPr>
            <a:spLocks noGrp="1"/>
          </p:cNvSpPr>
          <p:nvPr>
            <p:ph type="body" sz="quarter" idx="3"/>
          </p:nvPr>
        </p:nvSpPr>
        <p:spPr>
          <a:xfrm>
            <a:off x="701678" y="4473795"/>
            <a:ext cx="5607051" cy="36609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30780"/>
            <a:ext cx="3038474" cy="465620"/>
          </a:xfrm>
          <a:prstGeom prst="rect">
            <a:avLst/>
          </a:prstGeom>
        </p:spPr>
        <p:txBody>
          <a:bodyPr vert="horz" lIns="91440" tIns="45720" rIns="91440" bIns="45720" rtlCol="0" anchor="b"/>
          <a:lstStyle>
            <a:lvl1pPr algn="l">
              <a:defRPr sz="1200"/>
            </a:lvl1pPr>
          </a:lstStyle>
          <a:p>
            <a:r>
              <a:rPr lang="en-US"/>
              <a:t>OPEN - FIN - INFO - 1-</a:t>
            </a:r>
          </a:p>
        </p:txBody>
      </p:sp>
      <p:sp>
        <p:nvSpPr>
          <p:cNvPr id="7" name="Slide Number Placeholder 6"/>
          <p:cNvSpPr>
            <a:spLocks noGrp="1"/>
          </p:cNvSpPr>
          <p:nvPr>
            <p:ph type="sldNum" sz="quarter" idx="5"/>
          </p:nvPr>
        </p:nvSpPr>
        <p:spPr>
          <a:xfrm>
            <a:off x="3970340" y="8830780"/>
            <a:ext cx="3038474" cy="465620"/>
          </a:xfrm>
          <a:prstGeom prst="rect">
            <a:avLst/>
          </a:prstGeom>
        </p:spPr>
        <p:txBody>
          <a:bodyPr vert="horz" lIns="91440" tIns="45720" rIns="91440" bIns="45720" rtlCol="0" anchor="b"/>
          <a:lstStyle>
            <a:lvl1pPr algn="r">
              <a:defRPr sz="1200"/>
            </a:lvl1pPr>
          </a:lstStyle>
          <a:p>
            <a:fld id="{212ADB37-6971-492E-9E03-AFE13217C5BD}" type="slidenum">
              <a:rPr lang="en-US" smtClean="0"/>
              <a:t>‹#›</a:t>
            </a:fld>
            <a:endParaRPr lang="en-US"/>
          </a:p>
        </p:txBody>
      </p:sp>
    </p:spTree>
    <p:extLst>
      <p:ext uri="{BB962C8B-B14F-4D97-AF65-F5344CB8AC3E}">
        <p14:creationId xmlns:p14="http://schemas.microsoft.com/office/powerpoint/2010/main" val="116724010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717550" y="1162050"/>
            <a:ext cx="5575300" cy="3136900"/>
          </a:xfrm>
        </p:spPr>
      </p:sp>
      <p:sp>
        <p:nvSpPr>
          <p:cNvPr id="4" name="Slide Number Placeholder 3"/>
          <p:cNvSpPr>
            <a:spLocks noGrp="1"/>
          </p:cNvSpPr>
          <p:nvPr>
            <p:ph type="sldNum" sz="quarter" idx="10"/>
          </p:nvPr>
        </p:nvSpPr>
        <p:spPr/>
        <p:txBody>
          <a:bodyPr/>
          <a:lstStyle/>
          <a:p>
            <a:fld id="{212ADB37-6971-492E-9E03-AFE13217C5BD}" type="slidenum">
              <a:rPr lang="en-US" smtClean="0"/>
              <a:t>1</a:t>
            </a:fld>
            <a:endParaRPr lang="en-US"/>
          </a:p>
        </p:txBody>
      </p:sp>
    </p:spTree>
    <p:extLst>
      <p:ext uri="{BB962C8B-B14F-4D97-AF65-F5344CB8AC3E}">
        <p14:creationId xmlns:p14="http://schemas.microsoft.com/office/powerpoint/2010/main" val="3617555719"/>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701675" y="533400"/>
            <a:ext cx="5575300" cy="3136900"/>
          </a:xfrm>
        </p:spPr>
      </p:sp>
      <p:sp>
        <p:nvSpPr>
          <p:cNvPr id="3" name="Notes Placeholder 2"/>
          <p:cNvSpPr>
            <a:spLocks noGrp="1"/>
          </p:cNvSpPr>
          <p:nvPr>
            <p:ph type="body" idx="1"/>
          </p:nvPr>
        </p:nvSpPr>
        <p:spPr>
          <a:xfrm>
            <a:off x="701678" y="3781425"/>
            <a:ext cx="5607051" cy="4905375"/>
          </a:xfrm>
        </p:spPr>
        <p:txBody>
          <a:bodyPr/>
          <a:lstStyle/>
          <a:p>
            <a:r>
              <a:rPr lang="en-US" sz="1100"/>
              <a:t>The Engineering Research Laboratory and the Schrenk Hall projects have been on S&amp;T’s Capital Plan for several years and continue to be priority projects. </a:t>
            </a:r>
          </a:p>
          <a:p>
            <a:r>
              <a:rPr lang="en-US" sz="1100"/>
              <a:t> </a:t>
            </a:r>
          </a:p>
          <a:p>
            <a:pPr marL="171450" indent="-171450">
              <a:buFont typeface="Arial" panose="020b0604020202020204" pitchFamily="34" charset="0"/>
              <a:buChar char="•"/>
            </a:pPr>
            <a:r>
              <a:rPr lang="en-US" sz="1100"/>
              <a:t>ERL is budgeted at $55,502,853 to be funded by $19,151,179 in gifts, $4,103,824 from federal funds, $27,358,828 from state funds and $4,889,022 from internal funds.  The project will construct a 41,850 square feet addition and renovate the existing building for research.</a:t>
            </a:r>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r>
              <a:rPr lang="en-US" sz="1100"/>
              <a:t>The Schrenk Hall project is budgeted at $27,678,110 to be funded by $9,550,292 in gifts, $2,046,491 from federal funds, $13,643,274 from state funds and $2,438,053 from internal funds.  The project will renovate the Schrenk East building to </a:t>
            </a:r>
            <a:r>
              <a:rPr lang="en-US" sz="1100">
                <a:effectLst/>
                <a:ea typeface="Times New Roman" panose="02020603050405020304" pitchFamily="18" charset="0"/>
              </a:rPr>
              <a:t>provide new teaching laboratories, research laboratories, support space, office, and classroom space. </a:t>
            </a:r>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r>
              <a:rPr lang="en-US" sz="1100"/>
              <a:t>Norwood, Parker, and Harris HVAC Systems replacement project is new to S&amp;T’s capital plan.  The budget of $18,245,036 is anticipated to be funded by $6,298,529 in gifts, $1,349,685 from federal funds, $8,997,898 from state funds, and $1,607,924 from internal funds.    The project will replace each building’s mechanical systems.  The new systems will be served by the geothermal system being installed in the new Innovation Lab Building.</a:t>
            </a:r>
          </a:p>
          <a:p>
            <a:endParaRPr lang="en-US" sz="1100"/>
          </a:p>
          <a:p>
            <a:r>
              <a:rPr lang="en-US" sz="1100"/>
              <a:t>The Curators approved the Missouri Protoplex – Phase II project and the Substation Relocation project at the September 2022 meeting. </a:t>
            </a:r>
          </a:p>
          <a:p>
            <a:endParaRPr lang="en-US" sz="1100"/>
          </a:p>
          <a:p>
            <a:pPr marL="171450" indent="-171450">
              <a:buFont typeface="Arial" panose="020b0604020202020204" pitchFamily="34" charset="0"/>
              <a:buChar char="•"/>
            </a:pPr>
            <a:r>
              <a:rPr lang="en-US" sz="1100"/>
              <a:t>Missouri Protoplex Phase II - $88,346,380 funded from $19,811,677 by gifts, $20M federal funds, $39,715,909 from state funds, $8,818,794 from internal funds. (Reapproval at this meeting – adding Geothermal)</a:t>
            </a:r>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r>
              <a:rPr lang="en-US" sz="1100"/>
              <a:t>Substation Relocation - $8,774,898 funded from $910,984 from state funds and $7,863,914 from internal funds.</a:t>
            </a:r>
          </a:p>
          <a:p>
            <a:endParaRPr lang="en-US" sz="1100"/>
          </a:p>
        </p:txBody>
      </p:sp>
      <p:sp>
        <p:nvSpPr>
          <p:cNvPr id="5" name="Slide Number Placeholder 4"/>
          <p:cNvSpPr>
            <a:spLocks noGrp="1"/>
          </p:cNvSpPr>
          <p:nvPr>
            <p:ph type="sldNum" sz="quarter" idx="5"/>
          </p:nvPr>
        </p:nvSpPr>
        <p:spPr/>
        <p:txBody>
          <a:bodyPr/>
          <a:lstStyle/>
          <a:p>
            <a:fld id="{212ADB37-6971-492E-9E03-AFE13217C5BD}" type="slidenum">
              <a:rPr lang="en-US" smtClean="0"/>
              <a:t>10</a:t>
            </a:fld>
            <a:endParaRPr lang="en-US"/>
          </a:p>
        </p:txBody>
      </p:sp>
    </p:spTree>
    <p:extLst>
      <p:ext uri="{BB962C8B-B14F-4D97-AF65-F5344CB8AC3E}">
        <p14:creationId xmlns:p14="http://schemas.microsoft.com/office/powerpoint/2010/main" val="2845999662"/>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701675" y="792163"/>
            <a:ext cx="5900738" cy="3319462"/>
          </a:xfrm>
        </p:spPr>
      </p:sp>
      <p:sp>
        <p:nvSpPr>
          <p:cNvPr id="3" name="Notes Placeholder 2"/>
          <p:cNvSpPr>
            <a:spLocks noGrp="1"/>
          </p:cNvSpPr>
          <p:nvPr>
            <p:ph type="body" idx="1"/>
          </p:nvPr>
        </p:nvSpPr>
        <p:spPr>
          <a:xfrm>
            <a:off x="701678" y="4238625"/>
            <a:ext cx="5900737" cy="4667250"/>
          </a:xfrm>
        </p:spPr>
        <p:txBody>
          <a:bodyPr/>
          <a:lstStyle/>
          <a:p>
            <a:r>
              <a:rPr lang="en-US" sz="1100"/>
              <a:t>The S&amp;T Strategic Plan has three new projects this year, the Bioplex project, the Computer Science Building Renovation project, and the Physics Building Renovation.</a:t>
            </a:r>
          </a:p>
          <a:p>
            <a:endParaRPr lang="en-US" sz="1100"/>
          </a:p>
          <a:p>
            <a:pPr marL="171450" indent="-171450">
              <a:buFont typeface="Arial" panose="020b0604020202020204" pitchFamily="34" charset="0"/>
              <a:buChar char="•"/>
            </a:pPr>
            <a:r>
              <a:rPr lang="en-US" sz="1100"/>
              <a:t>The Bioplex project is a 105,000 gross square feet building, located north of Bertelsmeyer Hall, that will </a:t>
            </a:r>
            <a:r>
              <a:rPr lang="en-US" sz="1100">
                <a:effectLst/>
                <a:ea typeface="Times New Roman" panose="02020603050405020304" pitchFamily="18" charset="0"/>
              </a:rPr>
              <a:t>bring faculty together from a broad range of academic programs who are currently engaged in medical or health-related research.  The budget of $90,909,091 will be funded through gifts.</a:t>
            </a:r>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r>
              <a:rPr lang="en-US" sz="1100"/>
              <a:t>The Computer Science Building Renovation project is budgeted at $17,175,990 and is anticipated to be funded 50/50 by gifts and state funds.  The building has not had a major renovation since it was constructed in 1971.</a:t>
            </a:r>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r>
              <a:rPr lang="en-US" sz="1100"/>
              <a:t>The Physics Building Renovation project will be a total renovation of this facility.  The project budget is $23,307,375 and will funded from $13,307,375 in gifts and $10M state funds.</a:t>
            </a:r>
          </a:p>
          <a:p>
            <a:endParaRPr lang="en-US" sz="1100"/>
          </a:p>
          <a:p>
            <a:r>
              <a:rPr lang="en-US" sz="1100"/>
              <a:t>The Innovation Campus Program Expansion project and the University Center West project have been on previous strategic plans.</a:t>
            </a:r>
          </a:p>
          <a:p>
            <a:endParaRPr lang="en-US" sz="1100"/>
          </a:p>
          <a:p>
            <a:pPr marL="171450" indent="-171450">
              <a:buFont typeface="Arial" panose="020b0604020202020204" pitchFamily="34" charset="0"/>
              <a:buChar char="•"/>
            </a:pPr>
            <a:r>
              <a:rPr lang="en-US" sz="1100"/>
              <a:t>The Innovation Campus Program Expansion project </a:t>
            </a:r>
            <a:r>
              <a:rPr lang="en-US" sz="1100">
                <a:effectLst/>
                <a:ea typeface="Times New Roman" panose="02020603050405020304" pitchFamily="18" charset="0"/>
              </a:rPr>
              <a:t>provides additional program space in three separate buildings adjacent to the Missouri Protoplex building.  The proposed budget of $95M will be funded from federal funds.</a:t>
            </a:r>
            <a:endParaRPr lang="en-US" sz="1100"/>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r>
              <a:rPr lang="en-US" sz="1100"/>
              <a:t>University Center West will provide space for Res Life and Dining Services.  This $11,191,515 project will be funded from internal funds.</a:t>
            </a:r>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endParaRPr lang="en-US" sz="1100"/>
          </a:p>
          <a:p>
            <a:endParaRPr lang="en-US" sz="1100"/>
          </a:p>
          <a:p>
            <a:endParaRPr lang="en-US" sz="1100"/>
          </a:p>
          <a:p>
            <a:endParaRPr lang="en-US" sz="1100"/>
          </a:p>
          <a:p>
            <a:endParaRPr lang="en-US" sz="1100"/>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11</a:t>
            </a:fld>
            <a:endParaRPr lang="en-US">
              <a:solidFill>
                <a:prstClr val="black"/>
              </a:solidFill>
              <a:latin typeface="Calibri" panose="020f0502020204030204"/>
            </a:endParaRPr>
          </a:p>
        </p:txBody>
      </p:sp>
    </p:spTree>
    <p:extLst>
      <p:ext uri="{BB962C8B-B14F-4D97-AF65-F5344CB8AC3E}">
        <p14:creationId xmlns:p14="http://schemas.microsoft.com/office/powerpoint/2010/main" val="981382757"/>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674688" y="620713"/>
            <a:ext cx="5900737" cy="3319462"/>
          </a:xfrm>
        </p:spPr>
      </p:sp>
      <p:sp>
        <p:nvSpPr>
          <p:cNvPr id="3" name="Notes Placeholder 2"/>
          <p:cNvSpPr>
            <a:spLocks noGrp="1"/>
          </p:cNvSpPr>
          <p:nvPr>
            <p:ph type="body" idx="1"/>
          </p:nvPr>
        </p:nvSpPr>
        <p:spPr>
          <a:xfrm>
            <a:off x="674688" y="4114801"/>
            <a:ext cx="5900737" cy="4715980"/>
          </a:xfrm>
        </p:spPr>
        <p:txBody>
          <a:bodyPr/>
          <a:lstStyle/>
          <a:p>
            <a:r>
              <a:rPr lang="en-US" sz="1100"/>
              <a:t>The UMSL Capital Plan has one new project this year, the Central Utility Plant – North Campus project.</a:t>
            </a:r>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r>
              <a:rPr lang="en-US" sz="1100"/>
              <a:t>Central Utility Plant – North Campus project will eliminate aged boilers and chillers located in each building. Creating a central plant(s) will reduce maintenance and operating cost.  Funding for this $15,000,000 project will be from $6,228,370 state funds and $8,771,630 internal funds.  </a:t>
            </a:r>
          </a:p>
          <a:p>
            <a:endParaRPr lang="en-US" sz="1100"/>
          </a:p>
          <a:p>
            <a:r>
              <a:rPr lang="en-US" sz="1100"/>
              <a:t>The projects included on the Capital Plan that were approved by the Curators during FY23 thus far are:</a:t>
            </a:r>
            <a:endParaRPr lang="en-US" sz="1100">
              <a:effectLst/>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Optometry and Honors College Consolidation - $15,950,000 with funding from $8,483,950 state funds and $7,466,050 internal funds.</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Music and Fine Art Relocation to Arts &amp; Administration Building, North Campus - $12,100,000 with funding from $6,436,100 state funds and $5,663,900 internal funds.</a:t>
            </a:r>
          </a:p>
          <a:p>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College of Education to Quad Area - $21,780,000 with funding from $11,584,980 state funds and $10,195,020 internal funds.</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Thomas Jefferson Library Renovation - $11,330,000 with funding from $3,876,530 state funds, $3,300,00 gifts, $1,000,000 grant from Bellwether Foundation, and $3,153,470 internal funds.</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Richter Family – Welcome &amp; Alumni Center - $14,200,000 with funding from $4,271,200 state funds, $6,500,000 from gifts, and $3,428,800 internal funds.</a:t>
            </a:r>
          </a:p>
          <a:p>
            <a:endParaRPr lang="en-US" sz="1100">
              <a:effectLst/>
              <a:ea typeface="Times New Roman" panose="02020603050405020304" pitchFamily="18" charset="0"/>
            </a:endParaRPr>
          </a:p>
          <a:p>
            <a:r>
              <a:rPr lang="en-US" sz="1200"/>
              <a:t>All of the these projects were approved at the September 2022 meeting.</a:t>
            </a:r>
          </a:p>
          <a:p>
            <a:endParaRPr lang="en-US"/>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12</a:t>
            </a:fld>
            <a:endParaRPr lang="en-US">
              <a:solidFill>
                <a:prstClr val="black"/>
              </a:solidFill>
              <a:latin typeface="Calibri" panose="020f0502020204030204"/>
            </a:endParaRPr>
          </a:p>
        </p:txBody>
      </p:sp>
    </p:spTree>
    <p:extLst>
      <p:ext uri="{BB962C8B-B14F-4D97-AF65-F5344CB8AC3E}">
        <p14:creationId xmlns:p14="http://schemas.microsoft.com/office/powerpoint/2010/main" val="15120987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788988" y="1230313"/>
            <a:ext cx="5900737" cy="3319462"/>
          </a:xfrm>
        </p:spPr>
      </p:sp>
      <p:sp>
        <p:nvSpPr>
          <p:cNvPr id="3" name="Notes Placeholder 2"/>
          <p:cNvSpPr>
            <a:spLocks noGrp="1"/>
          </p:cNvSpPr>
          <p:nvPr>
            <p:ph type="body" idx="1"/>
          </p:nvPr>
        </p:nvSpPr>
        <p:spPr>
          <a:xfrm>
            <a:off x="701678" y="4648199"/>
            <a:ext cx="5607051" cy="3486553"/>
          </a:xfrm>
        </p:spPr>
        <p:txBody>
          <a:bodyPr/>
          <a:lstStyle/>
          <a:p>
            <a:r>
              <a:rPr lang="en-US" sz="1100"/>
              <a:t>Stadler Hall Renovation has been a priority project for several years. Stadler Hall is a research facility and has not had any significant improvements made to the building in 55 years.   Budget is $38.5M to be funded by the State.</a:t>
            </a:r>
          </a:p>
          <a:p>
            <a:endParaRPr lang="en-US" sz="1100"/>
          </a:p>
          <a:p>
            <a:endParaRPr lang="en-US" sz="1100"/>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13</a:t>
            </a:fld>
            <a:endParaRPr lang="en-US">
              <a:solidFill>
                <a:prstClr val="black"/>
              </a:solidFill>
              <a:latin typeface="Calibri" panose="020f0502020204030204"/>
            </a:endParaRPr>
          </a:p>
        </p:txBody>
      </p:sp>
    </p:spTree>
    <p:extLst>
      <p:ext uri="{BB962C8B-B14F-4D97-AF65-F5344CB8AC3E}">
        <p14:creationId xmlns:p14="http://schemas.microsoft.com/office/powerpoint/2010/main" val="3144123175"/>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212ADB37-6971-492E-9E03-AFE13217C5BD}" type="slidenum">
              <a:rPr lang="en-US" smtClean="0"/>
              <a:t>14</a:t>
            </a:fld>
            <a:endParaRPr lang="en-US"/>
          </a:p>
        </p:txBody>
      </p:sp>
    </p:spTree>
    <p:extLst>
      <p:ext uri="{BB962C8B-B14F-4D97-AF65-F5344CB8AC3E}">
        <p14:creationId xmlns:p14="http://schemas.microsoft.com/office/powerpoint/2010/main" val="368010244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Capital Plans include:</a:t>
            </a:r>
          </a:p>
          <a:p>
            <a:pPr marL="171450" indent="-171450">
              <a:buFont typeface="Arial" panose="020b0604020202020204" pitchFamily="34" charset="0"/>
              <a:buChar char="•"/>
            </a:pPr>
            <a:r>
              <a:rPr lang="en-US"/>
              <a:t>State</a:t>
            </a:r>
            <a:r>
              <a:rPr lang="en-US" baseline="0"/>
              <a:t> Appropriations Requests</a:t>
            </a:r>
          </a:p>
          <a:p>
            <a:pPr marL="171450" indent="-171450">
              <a:buFont typeface="Arial" panose="020b0604020202020204" pitchFamily="34" charset="0"/>
              <a:buChar char="•"/>
            </a:pPr>
            <a:r>
              <a:rPr lang="en-US" baseline="0"/>
              <a:t>HECF (50/50) Requests</a:t>
            </a:r>
          </a:p>
          <a:p>
            <a:pPr marL="171450" indent="-171450">
              <a:buFont typeface="Arial" panose="020b0604020202020204" pitchFamily="34" charset="0"/>
              <a:buChar char="•"/>
            </a:pPr>
            <a:r>
              <a:rPr lang="en-US" baseline="0"/>
              <a:t>All planned new construction projects greater than $5M project cost</a:t>
            </a:r>
          </a:p>
          <a:p>
            <a:pPr marL="171450" indent="-171450">
              <a:buFont typeface="Arial" panose="020b0604020202020204" pitchFamily="34" charset="0"/>
              <a:buChar char="•"/>
            </a:pPr>
            <a:r>
              <a:rPr lang="en-US"/>
              <a:t>All planned renovation/infrastructure project greater than $8M project cost</a:t>
            </a:r>
            <a:endParaRPr lang="en-US" baseline="0"/>
          </a:p>
          <a:p>
            <a:pPr marL="171450" indent="-171450">
              <a:buFont typeface="Arial" panose="020b0604020202020204" pitchFamily="34" charset="0"/>
              <a:buChar char="•"/>
            </a:pPr>
            <a:r>
              <a:rPr lang="en-US" baseline="0"/>
              <a:t>All planned debt funded projects regardless of size</a:t>
            </a:r>
          </a:p>
          <a:p>
            <a:pPr marL="171450" indent="-171450">
              <a:buFont typeface="Arial" panose="020b0604020202020204" pitchFamily="34" charset="0"/>
              <a:buChar char="•"/>
            </a:pPr>
            <a:endParaRPr lang="en-US" baseline="0"/>
          </a:p>
          <a:p>
            <a:r>
              <a:rPr lang="en-US"/>
              <a:t>Strategic Development Project Plans include:</a:t>
            </a:r>
          </a:p>
          <a:p>
            <a:pPr marL="171450" indent="-171450">
              <a:buFont typeface="Arial" panose="020b0604020202020204" pitchFamily="34" charset="0"/>
              <a:buChar char="•"/>
            </a:pPr>
            <a:r>
              <a:rPr lang="en-US"/>
              <a:t>Strategic projects not yet funded </a:t>
            </a:r>
          </a:p>
          <a:p>
            <a:pPr marL="171450" indent="-171450">
              <a:buFont typeface="Arial" panose="020b0604020202020204" pitchFamily="34" charset="0"/>
              <a:buChar char="•"/>
            </a:pPr>
            <a:r>
              <a:rPr lang="en-US"/>
              <a:t>Projects that need more development</a:t>
            </a:r>
          </a:p>
          <a:p>
            <a:pPr marL="171450" indent="-171450">
              <a:buFont typeface="Arial" panose="020b0604020202020204" pitchFamily="34" charset="0"/>
              <a:buChar char="•"/>
            </a:pPr>
            <a:r>
              <a:rPr lang="en-US"/>
              <a:t>Projects targeted for development opportunities</a:t>
            </a:r>
          </a:p>
          <a:p>
            <a:endParaRPr lang="en-US" baseline="0"/>
          </a:p>
        </p:txBody>
      </p:sp>
      <p:sp>
        <p:nvSpPr>
          <p:cNvPr id="4" name="Slide Number Placeholder 3"/>
          <p:cNvSpPr>
            <a:spLocks noGrp="1"/>
          </p:cNvSpPr>
          <p:nvPr>
            <p:ph type="sldNum" sz="quarter" idx="10"/>
          </p:nvPr>
        </p:nvSpPr>
        <p:spPr/>
        <p:txBody>
          <a:bodyPr/>
          <a:lstStyle/>
          <a:p>
            <a:fld id="{212ADB37-6971-492E-9E03-AFE13217C5BD}" type="slidenum">
              <a:rPr lang="en-US" smtClean="0"/>
              <a:t>2</a:t>
            </a:fld>
            <a:endParaRPr lang="en-US"/>
          </a:p>
        </p:txBody>
      </p:sp>
    </p:spTree>
    <p:extLst>
      <p:ext uri="{BB962C8B-B14F-4D97-AF65-F5344CB8AC3E}">
        <p14:creationId xmlns:p14="http://schemas.microsoft.com/office/powerpoint/2010/main" val="400508207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466725" y="430213"/>
            <a:ext cx="6075363" cy="3417887"/>
          </a:xfrm>
        </p:spPr>
      </p:sp>
      <p:sp>
        <p:nvSpPr>
          <p:cNvPr id="3" name="Notes Placeholder 2"/>
          <p:cNvSpPr>
            <a:spLocks noGrp="1"/>
          </p:cNvSpPr>
          <p:nvPr>
            <p:ph type="body" idx="1"/>
          </p:nvPr>
        </p:nvSpPr>
        <p:spPr>
          <a:xfrm>
            <a:off x="466725" y="3990975"/>
            <a:ext cx="6200775" cy="4962525"/>
          </a:xfrm>
        </p:spPr>
        <p:txBody>
          <a:bodyPr/>
          <a:lstStyle/>
          <a:p>
            <a:r>
              <a:rPr lang="en-US" sz="1100"/>
              <a:t>The MU Capital Plan has two new projects, the NexGen MURR Phase One project and Ellis Library – MU Student Experience Center project. </a:t>
            </a:r>
          </a:p>
          <a:p>
            <a:endParaRPr lang="en-US" sz="1100"/>
          </a:p>
          <a:p>
            <a:pPr marL="171450" indent="-171450">
              <a:buFont typeface="Arial" panose="020b0604020202020204" pitchFamily="34" charset="0"/>
              <a:buChar char="•"/>
            </a:pPr>
            <a:r>
              <a:rPr lang="en-US" sz="1100">
                <a:effectLst/>
                <a:ea typeface="Times New Roman" panose="02020603050405020304" pitchFamily="18" charset="0"/>
              </a:rPr>
              <a:t>The NextGen MURR Phase One project is a $36M project  and will be funded from $20M federal dollars and $16M from the state.  Phase one will provide the design for a new ~20MW research reactor.</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Ellis Library – MU Student Experience Center project is a $15M project with funding from internal sources.  The project will renovate approximately 30,000 gross square feet of space on the main floor of the Ellis Library to </a:t>
            </a:r>
            <a:r>
              <a:rPr lang="en-US" sz="1100">
                <a:solidFill>
                  <a:srgbClr val="000000"/>
                </a:solidFill>
                <a:effectLst/>
                <a:ea typeface="Times New Roman" panose="02020603050405020304" pitchFamily="18" charset="0"/>
              </a:rPr>
              <a:t>develop a Student Experience Center to support student engagement &amp; success. </a:t>
            </a:r>
          </a:p>
          <a:p>
            <a:pPr marL="171450" indent="-171450">
              <a:buFont typeface="Arial" panose="020b0604020202020204" pitchFamily="34" charset="0"/>
              <a:buChar char="•"/>
            </a:pPr>
            <a:endParaRPr lang="en-US" sz="1100">
              <a:solidFill>
                <a:srgbClr val="000000"/>
              </a:solidFill>
              <a:ea typeface="Times New Roman" panose="02020603050405020304" pitchFamily="18" charset="0"/>
            </a:endParaRPr>
          </a:p>
          <a:p>
            <a:r>
              <a:rPr lang="en-US" sz="1100"/>
              <a:t>Two projects on this capital plan have moved up from the Strategic plan, the Radioisotope Facility at Discovery Ridge project and Pickard Hall Decommissioning and Mitigation project.</a:t>
            </a:r>
          </a:p>
          <a:p>
            <a:endParaRPr lang="en-US" sz="1100">
              <a:solidFill>
                <a:srgbClr val="000000"/>
              </a:solidFill>
              <a:effectLst/>
              <a:ea typeface="Times New Roman" panose="02020603050405020304" pitchFamily="18" charset="0"/>
            </a:endParaRPr>
          </a:p>
          <a:p>
            <a:pPr marL="171450" indent="-171450">
              <a:buFont typeface="Arial" panose="020b0604020202020204" pitchFamily="34" charset="0"/>
              <a:buChar char="•"/>
            </a:pPr>
            <a:r>
              <a:rPr lang="en-US" sz="1050">
                <a:effectLst/>
                <a:ea typeface="Times New Roman" panose="02020603050405020304" pitchFamily="18" charset="0"/>
              </a:rPr>
              <a:t>The Radioisotope Facility at Discovery Ridge project is a $35M project with funding by DOE. </a:t>
            </a:r>
            <a:r>
              <a:rPr lang="en-US" sz="1100">
                <a:effectLst/>
                <a:ea typeface="Times New Roman" panose="02020603050405020304" pitchFamily="18" charset="0"/>
              </a:rPr>
              <a:t>The project will construct a new, 33,000 gross square feet, single story radioisotope processing facility at Discovery Ridge. </a:t>
            </a:r>
          </a:p>
          <a:p>
            <a:pPr marL="171450" indent="-171450">
              <a:buFont typeface="Arial" panose="020b0604020202020204" pitchFamily="34" charset="0"/>
              <a:buChar char="•"/>
            </a:pPr>
            <a:endParaRPr lang="en-US" sz="1050">
              <a:ea typeface="Times New Roman" panose="02020603050405020304" pitchFamily="18" charset="0"/>
            </a:endParaRPr>
          </a:p>
          <a:p>
            <a:pPr marL="171450" indent="-171450">
              <a:buFont typeface="Arial" panose="020b0604020202020204" pitchFamily="34" charset="0"/>
              <a:buChar char="•"/>
            </a:pPr>
            <a:r>
              <a:rPr lang="en-US" sz="1050">
                <a:effectLst/>
                <a:ea typeface="Times New Roman" panose="02020603050405020304" pitchFamily="18" charset="0"/>
              </a:rPr>
              <a:t>The Pickard Hall – Decommissioning and Mitigation project is a $10M project funded by internal funds and will </a:t>
            </a:r>
            <a:r>
              <a:rPr lang="en-US" sz="1100">
                <a:effectLst/>
                <a:ea typeface="Times New Roman" panose="02020603050405020304" pitchFamily="18" charset="0"/>
              </a:rPr>
              <a:t>complete the decommissioning process required by the Nuclear Regulatory Commission (NRC) by demolishing the building and remediating all soil contamination.</a:t>
            </a:r>
          </a:p>
          <a:p>
            <a:endParaRPr lang="en-US" sz="1100">
              <a:solidFill>
                <a:srgbClr val="000000"/>
              </a:solidFill>
              <a:effectLst/>
              <a:ea typeface="Times New Roman" panose="02020603050405020304" pitchFamily="18" charset="0"/>
            </a:endParaRPr>
          </a:p>
          <a:p>
            <a:r>
              <a:rPr lang="en-US" sz="1100">
                <a:solidFill>
                  <a:srgbClr val="000000"/>
                </a:solidFill>
                <a:effectLst/>
                <a:ea typeface="Times New Roman" panose="02020603050405020304" pitchFamily="18" charset="0"/>
              </a:rPr>
              <a:t>The Engineering and Applied Sciences Building was on the previous capital plan and is on today’s agenda for A/E Hire Only.  The funding for the estimated $150M budget  has yet to be determined.  </a:t>
            </a:r>
            <a:r>
              <a:rPr lang="en-US" sz="1100">
                <a:effectLst/>
                <a:ea typeface="Times New Roman" panose="02020603050405020304" pitchFamily="18" charset="0"/>
              </a:rPr>
              <a:t>A programming study in progress. The Engineering and Applied Sciences facility will consist of approximately 125,000 to 150,000 gross square feet of wet and dry laboratory research space, support functions and services, office, and collaboration spaces. </a:t>
            </a:r>
          </a:p>
          <a:p>
            <a:pPr marL="171450" indent="-171450">
              <a:buFont typeface="Arial" panose="020b0604020202020204" pitchFamily="34" charset="0"/>
              <a:buChar char="•"/>
            </a:pPr>
            <a:endParaRPr lang="en-US" sz="1100">
              <a:ea typeface="Times New Roman" panose="02020603050405020304" pitchFamily="18" charset="0"/>
            </a:endParaRPr>
          </a:p>
          <a:p>
            <a:endParaRPr lang="en-US"/>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3</a:t>
            </a:fld>
            <a:endParaRPr lang="en-US">
              <a:solidFill>
                <a:prstClr val="black"/>
              </a:solidFill>
              <a:latin typeface="Calibri" panose="020f0502020204030204"/>
            </a:endParaRPr>
          </a:p>
        </p:txBody>
      </p:sp>
    </p:spTree>
    <p:extLst>
      <p:ext uri="{BB962C8B-B14F-4D97-AF65-F5344CB8AC3E}">
        <p14:creationId xmlns:p14="http://schemas.microsoft.com/office/powerpoint/2010/main" val="285436059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409575" y="496888"/>
            <a:ext cx="6075363" cy="3417887"/>
          </a:xfrm>
        </p:spPr>
      </p:sp>
      <p:sp>
        <p:nvSpPr>
          <p:cNvPr id="3" name="Notes Placeholder 2"/>
          <p:cNvSpPr>
            <a:spLocks noGrp="1"/>
          </p:cNvSpPr>
          <p:nvPr>
            <p:ph type="body" idx="1"/>
          </p:nvPr>
        </p:nvSpPr>
        <p:spPr>
          <a:xfrm>
            <a:off x="409575" y="4067175"/>
            <a:ext cx="6253163" cy="4876800"/>
          </a:xfrm>
        </p:spPr>
        <p:txBody>
          <a:bodyPr/>
          <a:lstStyle/>
          <a:p>
            <a:r>
              <a:rPr lang="en-US" sz="1100"/>
              <a:t>The projects included on the Capital Plan that have been approved by the Curators during FY23 thus far are:</a:t>
            </a:r>
          </a:p>
          <a:p>
            <a:endParaRPr lang="en-US" sz="1100"/>
          </a:p>
          <a:p>
            <a:pPr marL="171450" indent="-171450">
              <a:buFont typeface="Arial" panose="020b0604020202020204" pitchFamily="34" charset="0"/>
              <a:buChar char="•"/>
            </a:pPr>
            <a:r>
              <a:rPr lang="en-US" sz="1100">
                <a:effectLst/>
                <a:ea typeface="Times New Roman" panose="02020603050405020304" pitchFamily="18" charset="0"/>
              </a:rPr>
              <a:t>Medical Science Building Renovation - $51M funding from $43M HRSA* grant and $8M state funds.  Project was approved at the November meeting.</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South Farm – Swine Research and Education Facility Addition -$5M funding from HRSA grant. Project was approved at the February meeting.</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Middlebush Farm - NextGen Center for Influenza Research - Phase II Addition - $7.5M funding from $5M HRSA grant and $2.5M state funds. Project was approved at the February meeting.</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National Swine Resource and Research Center – Addition  - $8M funding from a $7,969,580 NIH CO6 Grant and $30,420 state funds. Project was approved at the February meeting.</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Thompson Center – New Facility $55M funding from $27.5M state funds, $12.5M internal funds, and $15M gifts. Project was approved at the February meeting.</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Mizzou North – Demolition - $10M from Internal funds  (current budget $5.8 M) Project approval was at the September Meeting.</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Electrical Interconnection and Substation (A/E Hire only at February BOC Meeting) - $42M - funding TBD  </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Virginia Avenue Parking Structure Repairs - $16M funding from $14M of debt and $2M from Parking Reserves. Project was approved at the September Meeting.</a:t>
            </a:r>
          </a:p>
          <a:p>
            <a:endParaRPr lang="en-US" sz="1100"/>
          </a:p>
          <a:p>
            <a:r>
              <a:rPr lang="en-US" sz="1100"/>
              <a:t>Note:  HRSA - </a:t>
            </a:r>
            <a:r>
              <a:rPr lang="en-US" sz="1100">
                <a:effectLst/>
                <a:ea typeface="Times New Roman" panose="02020603050405020304" pitchFamily="18" charset="0"/>
              </a:rPr>
              <a:t>Federal Health Resources and Services Administration (HRSA) Grant.</a:t>
            </a:r>
            <a:endParaRPr lang="en-US" sz="1100"/>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4</a:t>
            </a:fld>
            <a:endParaRPr lang="en-US">
              <a:solidFill>
                <a:prstClr val="black"/>
              </a:solidFill>
              <a:latin typeface="Calibri" panose="020f0502020204030204"/>
            </a:endParaRPr>
          </a:p>
        </p:txBody>
      </p:sp>
    </p:spTree>
    <p:extLst>
      <p:ext uri="{BB962C8B-B14F-4D97-AF65-F5344CB8AC3E}">
        <p14:creationId xmlns:p14="http://schemas.microsoft.com/office/powerpoint/2010/main" val="2851332225"/>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746125" y="1063625"/>
            <a:ext cx="5900738" cy="3319463"/>
          </a:xfrm>
        </p:spPr>
      </p:sp>
      <p:sp>
        <p:nvSpPr>
          <p:cNvPr id="3" name="Notes Placeholder 2"/>
          <p:cNvSpPr>
            <a:spLocks noGrp="1"/>
          </p:cNvSpPr>
          <p:nvPr>
            <p:ph type="body" idx="1"/>
          </p:nvPr>
        </p:nvSpPr>
        <p:spPr>
          <a:xfrm>
            <a:off x="701678" y="4648199"/>
            <a:ext cx="5830927" cy="4382446"/>
          </a:xfrm>
        </p:spPr>
        <p:txBody>
          <a:bodyPr/>
          <a:lstStyle/>
          <a:p>
            <a:endParaRPr lang="en-US" sz="1100">
              <a:effectLst/>
              <a:ea typeface="Times New Roman" panose="02020603050405020304" pitchFamily="18" charset="0"/>
            </a:endParaRPr>
          </a:p>
          <a:p>
            <a:endParaRPr lang="en-US"/>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5</a:t>
            </a:fld>
            <a:endParaRPr lang="en-US">
              <a:solidFill>
                <a:prstClr val="black"/>
              </a:solidFill>
              <a:latin typeface="Calibri" panose="020f0502020204030204"/>
            </a:endParaRPr>
          </a:p>
        </p:txBody>
      </p:sp>
      <p:sp>
        <p:nvSpPr>
          <p:cNvPr id="7" name="TextBox 6">
            <a:extLst>
              <a:ext uri="{FF2B5EF4-FFF2-40B4-BE49-F238E27FC236}">
                <a16:creationId xmlns:a16="http://schemas.microsoft.com/office/drawing/2014/main" id="{8EAEA0EB-0509-00D6-6EE2-8DC62FD78771}"/>
              </a:ext>
            </a:extLst>
          </p:cNvPr>
          <p:cNvSpPr txBox="1"/>
          <p:nvPr/>
        </p:nvSpPr>
        <p:spPr>
          <a:xfrm>
            <a:off x="701678" y="4549776"/>
            <a:ext cx="5988047" cy="4170372"/>
          </a:xfrm>
          <a:prstGeom prst="rect">
            <a:avLst/>
          </a:prstGeom>
          <a:noFill/>
        </p:spPr>
        <p:txBody>
          <a:bodyPr wrap="square">
            <a:spAutoFit/>
          </a:bodyPr>
          <a:lstStyle/>
          <a:p>
            <a:r>
              <a:rPr lang="en-US" sz="1100"/>
              <a:t>The MU Strategic Plan has two new projects, the Medical Science Building Renovation Phase III and the Laboratory for Infectious Disease Research – Regional Biocontainment Lab Addition.</a:t>
            </a:r>
          </a:p>
          <a:p>
            <a:endParaRPr lang="en-US" sz="1100"/>
          </a:p>
          <a:p>
            <a:pPr marL="171450" indent="-171450">
              <a:buFont typeface="Arial" panose="020b0604020202020204" pitchFamily="34" charset="0"/>
              <a:buChar char="•"/>
            </a:pPr>
            <a:r>
              <a:rPr lang="en-US" sz="1100">
                <a:effectLst/>
                <a:ea typeface="Times New Roman" panose="02020603050405020304" pitchFamily="18" charset="0"/>
              </a:rPr>
              <a:t>The Medical Science Building - Renovation Phase III project is a $20M project funded by $15M state funds and $5M internal funds that will continue the renovation of the Medical Science Building currently in progress.</a:t>
            </a:r>
          </a:p>
          <a:p>
            <a:endParaRPr lang="en-US" sz="1100">
              <a:effectLst/>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The Laboratory for Infectious Disease Research – Regional Biocontainment Lab Addition project is a $52M project that will be funded by a federal grant.  The project will be an addition to the Regional Biocontainment Lab (Biosafety Level 3 Labs) which was funded by NIAID in 2007.  </a:t>
            </a:r>
          </a:p>
          <a:p>
            <a:pPr marL="171450" indent="-171450">
              <a:buFont typeface="Arial" panose="020b0604020202020204" pitchFamily="34" charset="0"/>
              <a:buChar char="•"/>
            </a:pPr>
            <a:endParaRPr lang="en-US" sz="1100">
              <a:effectLst/>
              <a:ea typeface="Times New Roman" panose="02020603050405020304" pitchFamily="18" charset="0"/>
            </a:endParaRPr>
          </a:p>
          <a:p>
            <a:r>
              <a:rPr lang="en-US" sz="1100">
                <a:effectLst/>
                <a:ea typeface="Times New Roman" panose="02020603050405020304" pitchFamily="18" charset="0"/>
              </a:rPr>
              <a:t>Other projects still on the strategic plan this year include:</a:t>
            </a:r>
          </a:p>
          <a:p>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Animal Resource Center - Vivarium Facility Expansion project is an $8M internally funded project that will provide approximately 12,000 gross square feet to the Animal Resource Center to support expanded research.</a:t>
            </a:r>
          </a:p>
          <a:p>
            <a:pPr marL="171450" indent="-171450">
              <a:buFont typeface="Arial" panose="020b0604020202020204" pitchFamily="34" charset="0"/>
              <a:buChar char="•"/>
            </a:pPr>
            <a:endParaRPr lang="en-US" sz="1100">
              <a:effectLst/>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Bond Life Sciences Center - Phase II project is an $80M project funded by internal funds.  The project will provide an addition for additional research labs to the existing Bond Life Sciences Center</a:t>
            </a:r>
          </a:p>
          <a:p>
            <a:pPr marL="171450" indent="-171450">
              <a:buFont typeface="Arial" panose="020b0604020202020204" pitchFamily="34" charset="0"/>
              <a:buChar char="•"/>
            </a:pPr>
            <a:endParaRPr lang="en-US" sz="1100">
              <a:ea typeface="Times New Roman" panose="02020603050405020304" pitchFamily="18" charset="0"/>
            </a:endParaRPr>
          </a:p>
          <a:p>
            <a:pPr marL="171450" indent="-171450">
              <a:buFont typeface="Arial" panose="020b0604020202020204" pitchFamily="34" charset="0"/>
              <a:buChar char="•"/>
            </a:pPr>
            <a:r>
              <a:rPr lang="en-US" sz="1100">
                <a:effectLst/>
                <a:ea typeface="Times New Roman" panose="02020603050405020304" pitchFamily="18" charset="0"/>
              </a:rPr>
              <a:t>Jesse Hall Exterior Masonry/Metal Repairs &amp; Window Replacement project is a $15M project funded from internal funds to repair the exterior masonry/metals and replace the windows.</a:t>
            </a:r>
          </a:p>
          <a:p>
            <a:endParaRPr lang="en-US" sz="1200"/>
          </a:p>
        </p:txBody>
      </p:sp>
    </p:spTree>
    <p:extLst>
      <p:ext uri="{BB962C8B-B14F-4D97-AF65-F5344CB8AC3E}">
        <p14:creationId xmlns:p14="http://schemas.microsoft.com/office/powerpoint/2010/main" val="2911010367"/>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788988" y="1230313"/>
            <a:ext cx="5900737" cy="3319462"/>
          </a:xfrm>
        </p:spPr>
      </p:sp>
      <p:sp>
        <p:nvSpPr>
          <p:cNvPr id="3" name="Notes Placeholder 2"/>
          <p:cNvSpPr>
            <a:spLocks noGrp="1"/>
          </p:cNvSpPr>
          <p:nvPr>
            <p:ph type="body" idx="1"/>
          </p:nvPr>
        </p:nvSpPr>
        <p:spPr>
          <a:xfrm>
            <a:off x="701678" y="4746625"/>
            <a:ext cx="5988047" cy="3388127"/>
          </a:xfrm>
        </p:spPr>
        <p:txBody>
          <a:bodyPr/>
          <a:lstStyle/>
          <a:p>
            <a:r>
              <a:rPr lang="en-US" sz="1100"/>
              <a:t>The MUHC Campus Consolidation &amp; Inpatient Services Expansion project has been on the MUHC Capital Plan for several years.  Previously called the Medical Office Building/Ambulatory project.  The project budget of $66M will allow inpatient growth by moving ambulatory services offsite.  Project is anticipated to be funded from debt.</a:t>
            </a:r>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2404144257"/>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788988" y="1230313"/>
            <a:ext cx="5900737" cy="3319462"/>
          </a:xfrm>
        </p:spPr>
      </p:sp>
      <p:sp>
        <p:nvSpPr>
          <p:cNvPr id="3" name="Notes Placeholder 2"/>
          <p:cNvSpPr>
            <a:spLocks noGrp="1"/>
          </p:cNvSpPr>
          <p:nvPr>
            <p:ph type="body" idx="1"/>
          </p:nvPr>
        </p:nvSpPr>
        <p:spPr>
          <a:xfrm>
            <a:off x="701678" y="4746625"/>
            <a:ext cx="5988047" cy="3388127"/>
          </a:xfrm>
        </p:spPr>
        <p:txBody>
          <a:bodyPr/>
          <a:lstStyle/>
          <a:p>
            <a:r>
              <a:rPr lang="en-US" sz="1100"/>
              <a:t>The Children’s Hospital Facility – Third Floor Surgery Fit-Out is new to MU Health Care’s capital plan.  The project budget of $36,477,300 will construct 7 new ORs and supporting space in the new Children’s Hospital.  The ORs are needed to address growing OR volume.  Project is anticipated to be funded from debt.</a:t>
            </a:r>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2993363623"/>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630238" y="620713"/>
            <a:ext cx="5900737" cy="3319462"/>
          </a:xfrm>
        </p:spPr>
      </p:sp>
      <p:sp>
        <p:nvSpPr>
          <p:cNvPr id="3" name="Notes Placeholder 2"/>
          <p:cNvSpPr>
            <a:spLocks noGrp="1"/>
          </p:cNvSpPr>
          <p:nvPr>
            <p:ph type="body" idx="1"/>
          </p:nvPr>
        </p:nvSpPr>
        <p:spPr>
          <a:xfrm>
            <a:off x="381000" y="4095750"/>
            <a:ext cx="6334125" cy="4962525"/>
          </a:xfrm>
        </p:spPr>
        <p:txBody>
          <a:bodyPr/>
          <a:lstStyle/>
          <a:p>
            <a:r>
              <a:rPr lang="en-US" sz="1050"/>
              <a:t>The UMKC Capital Plan has two new projects, the Student Success Atterbury &amp; Miller Nichols Library Renovations project and KCUR Building project; and one project has moved from the Strategic plan to the financed plan, the Athletics Performance Center Additions and Renovations project.</a:t>
            </a:r>
          </a:p>
          <a:p>
            <a:endParaRPr lang="en-US" sz="1050">
              <a:effectLst/>
              <a:ea typeface="Times New Roman" panose="02020603050405020304" pitchFamily="18" charset="0"/>
            </a:endParaRPr>
          </a:p>
          <a:p>
            <a:pPr marL="171450" indent="-171450">
              <a:buFont typeface="Arial" panose="020b0604020202020204" pitchFamily="34" charset="0"/>
              <a:buChar char="•"/>
            </a:pPr>
            <a:r>
              <a:rPr lang="en-US" sz="1050">
                <a:effectLst/>
                <a:ea typeface="Times New Roman" panose="02020603050405020304" pitchFamily="18" charset="0"/>
              </a:rPr>
              <a:t>Student Success Atterbury &amp; Miller Nichols Library Renovations project is a $30M project funded from $15M internal funds and $15M in gifts.  The project will expand and consolidate the Department of Student Success to the 4</a:t>
            </a:r>
            <a:r>
              <a:rPr lang="en-US" sz="1050" baseline="30000">
                <a:effectLst/>
                <a:ea typeface="Times New Roman" panose="02020603050405020304" pitchFamily="18" charset="0"/>
              </a:rPr>
              <a:t>th</a:t>
            </a:r>
            <a:r>
              <a:rPr lang="en-US" sz="1050">
                <a:effectLst/>
                <a:ea typeface="Times New Roman" panose="02020603050405020304" pitchFamily="18" charset="0"/>
              </a:rPr>
              <a:t> floor of the Miller Nichols Library.  </a:t>
            </a:r>
          </a:p>
          <a:p>
            <a:endParaRPr lang="en-US" sz="1050">
              <a:effectLst/>
              <a:ea typeface="Times New Roman" panose="02020603050405020304" pitchFamily="18" charset="0"/>
            </a:endParaRPr>
          </a:p>
          <a:p>
            <a:pPr marL="171450" indent="-171450">
              <a:buFont typeface="Arial" panose="020b0604020202020204" pitchFamily="34" charset="0"/>
              <a:buChar char="•"/>
            </a:pPr>
            <a:r>
              <a:rPr lang="en-US" sz="1050"/>
              <a:t>KCUR Building is a $25M project funded by gifts to provide a new </a:t>
            </a:r>
            <a:r>
              <a:rPr lang="en-US" sz="1050">
                <a:effectLst/>
                <a:ea typeface="Times New Roman" panose="02020603050405020304" pitchFamily="18" charset="0"/>
              </a:rPr>
              <a:t>two-story, 30,000 gross square feet building for KCUR and Classical KC public media.</a:t>
            </a:r>
            <a:endParaRPr lang="en-US" sz="1050"/>
          </a:p>
          <a:p>
            <a:endParaRPr lang="en-US" sz="1050"/>
          </a:p>
          <a:p>
            <a:pPr marL="171450" indent="-171450">
              <a:buFont typeface="Arial" panose="020b0604020202020204" pitchFamily="34" charset="0"/>
              <a:buChar char="•"/>
            </a:pPr>
            <a:r>
              <a:rPr lang="en-US" sz="1050"/>
              <a:t>The UMKC Athletics Performance Center Additions and Renovations project is a $55M project funded from gifts. </a:t>
            </a:r>
            <a:r>
              <a:rPr lang="en-US" sz="1050">
                <a:effectLst/>
                <a:ea typeface="Calibri" panose="020f0502020204030204" pitchFamily="34" charset="0"/>
                <a:cs typeface="Times New Roman" panose="02020603050405020304" pitchFamily="18" charset="0"/>
              </a:rPr>
              <a:t>The facility will provide student athletes with facilities for academics, sports medicine and strength and conditioning, for all 14 NCAA Division One sports; and will provide a 4,000 enhanced seat area for athletic and other campus events with improved concessions and hospitality.</a:t>
            </a:r>
          </a:p>
          <a:p>
            <a:pPr marL="171450" indent="-171450">
              <a:buFont typeface="Arial" panose="020b0604020202020204" pitchFamily="34" charset="0"/>
              <a:buChar char="•"/>
            </a:pPr>
            <a:endParaRPr lang="en-US" sz="1050"/>
          </a:p>
          <a:p>
            <a:pPr marL="171450" indent="-171450">
              <a:buFont typeface="Arial" panose="020b0604020202020204" pitchFamily="34" charset="0"/>
              <a:buChar char="•"/>
            </a:pPr>
            <a:r>
              <a:rPr lang="en-US" sz="1050"/>
              <a:t>The Steam Heating Plant Renewal project was introduced in the FY22 Capital Plan.  The existing steam plants on the Volker Campus have exceeded their expected life and are in need of replacement.  Project cost has been escalated to $14.5M to be funded by debt.</a:t>
            </a:r>
          </a:p>
          <a:p>
            <a:endParaRPr lang="en-US" sz="1050"/>
          </a:p>
          <a:p>
            <a:r>
              <a:rPr lang="en-US" sz="1050"/>
              <a:t>The Curators approved the new Healthcare Innovation &amp; Delivery Building and the School of Medicine – New St. Joseph’s Facility project earlier this fiscal year.</a:t>
            </a:r>
          </a:p>
          <a:p>
            <a:endParaRPr lang="en-US" sz="1050"/>
          </a:p>
          <a:p>
            <a:pPr marL="171450" indent="-171450">
              <a:buFont typeface="Arial" panose="020b0604020202020204" pitchFamily="34" charset="0"/>
              <a:buChar char="•"/>
            </a:pPr>
            <a:r>
              <a:rPr lang="en-US" sz="1050"/>
              <a:t>The Healthcare Innovation &amp; Delivery Building is a $120M project funded by $80M from state and $40 million in gifts.  Project Approval was at the February 2023 meeting.</a:t>
            </a:r>
          </a:p>
          <a:p>
            <a:pPr marL="171450" indent="-171450">
              <a:buFont typeface="Arial" panose="020b0604020202020204" pitchFamily="34" charset="0"/>
              <a:buChar char="•"/>
            </a:pPr>
            <a:endParaRPr lang="en-US" sz="1050"/>
          </a:p>
          <a:p>
            <a:pPr marL="171450" indent="-171450">
              <a:buFont typeface="Arial" panose="020b0604020202020204" pitchFamily="34" charset="0"/>
              <a:buChar char="•"/>
            </a:pPr>
            <a:r>
              <a:rPr lang="en-US" sz="1050"/>
              <a:t>The New St. Joseph facility will support the UMKC School of Medicine’s program in St. Joseph.  The project is funded from $13M in Federal funds and $1.5M from state funds. Project Approval was at the September 2022 meeting.</a:t>
            </a:r>
          </a:p>
          <a:p>
            <a:pPr marL="171450" indent="-171450">
              <a:buFont typeface="Arial" panose="020b0604020202020204" pitchFamily="34" charset="0"/>
              <a:buChar char="•"/>
            </a:pPr>
            <a:endParaRPr lang="en-US" sz="1050"/>
          </a:p>
          <a:p>
            <a:pPr marL="171450" indent="-171450">
              <a:buFont typeface="Arial" panose="020b0604020202020204" pitchFamily="34" charset="0"/>
              <a:buChar char="•"/>
            </a:pPr>
            <a:endParaRPr lang="en-US" sz="1100"/>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8</a:t>
            </a:fld>
            <a:endParaRPr lang="en-US">
              <a:solidFill>
                <a:prstClr val="black"/>
              </a:solidFill>
              <a:latin typeface="Calibri" panose="020f0502020204030204"/>
            </a:endParaRPr>
          </a:p>
        </p:txBody>
      </p:sp>
    </p:spTree>
    <p:extLst>
      <p:ext uri="{BB962C8B-B14F-4D97-AF65-F5344CB8AC3E}">
        <p14:creationId xmlns:p14="http://schemas.microsoft.com/office/powerpoint/2010/main" val="738651806"/>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Slide Image Placeholder 1"/>
          <p:cNvSpPr>
            <a:spLocks noGrp="1" noRot="1" noChangeAspect="1"/>
          </p:cNvSpPr>
          <p:nvPr>
            <p:ph type="sldImg"/>
          </p:nvPr>
        </p:nvSpPr>
        <p:spPr>
          <a:xfrm>
            <a:off x="788988" y="1230313"/>
            <a:ext cx="5900737" cy="3319462"/>
          </a:xfrm>
        </p:spPr>
      </p:sp>
      <p:sp>
        <p:nvSpPr>
          <p:cNvPr id="3" name="Notes Placeholder 2"/>
          <p:cNvSpPr>
            <a:spLocks noGrp="1"/>
          </p:cNvSpPr>
          <p:nvPr>
            <p:ph type="body" idx="1"/>
          </p:nvPr>
        </p:nvSpPr>
        <p:spPr>
          <a:xfrm>
            <a:off x="701678" y="4746625"/>
            <a:ext cx="5988047" cy="4084155"/>
          </a:xfrm>
        </p:spPr>
        <p:txBody>
          <a:bodyPr/>
          <a:lstStyle/>
          <a:p>
            <a:r>
              <a:rPr lang="en-US" sz="1100"/>
              <a:t>The four projects on the UMKC Strategic Development plan are consistent with past years.</a:t>
            </a:r>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r>
              <a:rPr lang="en-US" sz="1100"/>
              <a:t>A project for a Performing Arts Center has been on the UMKC Capital Plan for the past several years.  The Olson Performing Arts Center Renovation and Additions project is a $30M project funded from gifts. </a:t>
            </a:r>
            <a:r>
              <a:rPr lang="en-US" sz="1100">
                <a:effectLst/>
                <a:ea typeface="Times New Roman" panose="02020603050405020304" pitchFamily="18" charset="0"/>
                <a:cs typeface="Times New Roman" panose="02020603050405020304" pitchFamily="18" charset="0"/>
              </a:rPr>
              <a:t>The project will add a 2,400 square feet Black Box theatre, 4 dance studios, including one that could be used for performances, and support space for those facilities including; 2 dressing rooms with restrooms and showers, and 6 office spaces to the Olson Performing Arts Center (OPAC). </a:t>
            </a:r>
          </a:p>
          <a:p>
            <a:pPr marL="171450" indent="-171450">
              <a:buFont typeface="Arial" panose="020b0604020202020204" pitchFamily="34" charset="0"/>
              <a:buChar char="•"/>
            </a:pPr>
            <a:endParaRPr lang="en-US" sz="1100"/>
          </a:p>
          <a:p>
            <a:pPr marL="171450" indent="-171450">
              <a:buFont typeface="Arial" panose="020b0604020202020204" pitchFamily="34" charset="0"/>
              <a:buChar char="•"/>
            </a:pPr>
            <a:r>
              <a:rPr lang="en-US" sz="1100"/>
              <a:t>Spencer Chemistry &amp; Biological Sciences Renovation Phase II has been on the Capital Plan since the Phase One project was funded in FY18.  These teaching and research labs for the most have not been updated in 50 years.  Current budget is $40M to be funded by the State.</a:t>
            </a:r>
          </a:p>
          <a:p>
            <a:endParaRPr lang="en-US" sz="1100"/>
          </a:p>
          <a:p>
            <a:pPr marL="171450" indent="-171450">
              <a:buFont typeface="Arial" panose="020b0604020202020204" pitchFamily="34" charset="0"/>
              <a:buChar char="•"/>
            </a:pPr>
            <a:r>
              <a:rPr lang="en-US" sz="1100"/>
              <a:t>New Student housing has been on the UMKC Capital Plan for the past several years.  With the demolition of the Oak Place Apartments, UMKC feels they need additional housing to attract and retain students.  Current budget is $45M with delivery by a P3.</a:t>
            </a:r>
          </a:p>
          <a:p>
            <a:endParaRPr lang="en-US" sz="1100"/>
          </a:p>
          <a:p>
            <a:pPr marL="171450" indent="-171450">
              <a:buFont typeface="Arial" panose="020b0604020202020204" pitchFamily="34" charset="0"/>
              <a:buChar char="•"/>
            </a:pPr>
            <a:r>
              <a:rPr lang="en-US" sz="1100"/>
              <a:t>A version of the 4747 Troost project has been on the UMKC Capital Plan since FY21.  Current budget is $8.5M to be funded by the State. </a:t>
            </a:r>
            <a:r>
              <a:rPr lang="en-US" sz="1100">
                <a:effectLst/>
                <a:ea typeface="Times New Roman" panose="02020603050405020304" pitchFamily="18" charset="0"/>
              </a:rPr>
              <a:t>This project consists of the renovation of the 4747 Troost Building to create an integrated location for UMKC’s Outreach and Community focused programs. </a:t>
            </a:r>
            <a:endParaRPr lang="en-US" sz="1100"/>
          </a:p>
          <a:p>
            <a:endParaRPr lang="en-US"/>
          </a:p>
        </p:txBody>
      </p:sp>
      <p:sp>
        <p:nvSpPr>
          <p:cNvPr id="4" name="Slide Number Placeholder 3"/>
          <p:cNvSpPr>
            <a:spLocks noGrp="1"/>
          </p:cNvSpPr>
          <p:nvPr>
            <p:ph type="sldNum" sz="quarter" idx="10"/>
          </p:nvPr>
        </p:nvSpPr>
        <p:spPr/>
        <p:txBody>
          <a:bodyPr/>
          <a:lstStyle/>
          <a:p>
            <a:pPr defTabSz="465887">
              <a:defRPr/>
            </a:pPr>
            <a:fld id="{212ADB37-6971-492E-9E03-AFE13217C5BD}" type="slidenum">
              <a:rPr lang="en-US">
                <a:solidFill>
                  <a:prstClr val="black"/>
                </a:solidFill>
                <a:latin typeface="Calibri" panose="020f0502020204030204"/>
              </a:rPr>
              <a:pPr defTabSz="465887">
                <a:defRPr/>
              </a:pPr>
              <a:t>9</a:t>
            </a:fld>
            <a:endParaRPr lang="en-US">
              <a:solidFill>
                <a:prstClr val="black"/>
              </a:solidFill>
              <a:latin typeface="Calibri" panose="020f0502020204030204"/>
            </a:endParaRPr>
          </a:p>
        </p:txBody>
      </p:sp>
    </p:spTree>
    <p:extLst>
      <p:ext uri="{BB962C8B-B14F-4D97-AF65-F5344CB8AC3E}">
        <p14:creationId xmlns:p14="http://schemas.microsoft.com/office/powerpoint/2010/main" val="187759833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image" Target="../media/image3.png" /><Relationship Id="rId2"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image" Target="../media/image4.png" /><Relationship Id="rId2"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8.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pic>
        <p:nvPicPr>
          <p:cNvPr id="16" name="Picture 15"/>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0" y="13447"/>
            <a:ext cx="12192000" cy="6857999"/>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Rectangle 6"/>
          <p:cNvSpPr/>
          <p:nvPr userDrawn="1"/>
        </p:nvSpPr>
        <p:spPr>
          <a:xfrm>
            <a:off x="10916799" y="6175657"/>
            <a:ext cx="1002197" cy="246221"/>
          </a:xfrm>
          <a:prstGeom prst="rect">
            <a:avLst/>
          </a:prstGeom>
        </p:spPr>
        <p:txBody>
          <a:bodyPr wrap="none">
            <a:spAutoFit/>
          </a:bodyPr>
          <a:lstStyle/>
          <a:p>
            <a:pPr algn="r"/>
            <a:r>
              <a:rPr lang="en-US" sz="1000">
                <a:solidFill>
                  <a:schemeClr val="bg1"/>
                </a:solidFill>
                <a:latin typeface="Times New Roman" panose="02020603050405020304" pitchFamily="18" charset="0"/>
                <a:cs typeface="Times New Roman" panose="02020603050405020304" pitchFamily="18" charset="0"/>
              </a:rPr>
              <a:t>March</a:t>
            </a:r>
            <a:r>
              <a:rPr lang="en-US" sz="1000" baseline="0">
                <a:solidFill>
                  <a:schemeClr val="bg1"/>
                </a:solidFill>
                <a:latin typeface="Times New Roman" panose="02020603050405020304" pitchFamily="18" charset="0"/>
                <a:cs typeface="Times New Roman" panose="02020603050405020304" pitchFamily="18" charset="0"/>
              </a:rPr>
              <a:t> 20</a:t>
            </a:r>
            <a:r>
              <a:rPr lang="en-US" sz="1000">
                <a:solidFill>
                  <a:schemeClr val="bg1"/>
                </a:solidFill>
                <a:latin typeface="Times New Roman" panose="02020603050405020304" pitchFamily="18" charset="0"/>
                <a:cs typeface="Times New Roman" panose="02020603050405020304" pitchFamily="18" charset="0"/>
              </a:rPr>
              <a:t>, 2018</a:t>
            </a:r>
          </a:p>
        </p:txBody>
      </p:sp>
    </p:spTree>
    <p:extLst>
      <p:ext uri="{BB962C8B-B14F-4D97-AF65-F5344CB8AC3E}">
        <p14:creationId xmlns:p14="http://schemas.microsoft.com/office/powerpoint/2010/main" val="2083587744"/>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8" name="Rectangle 7"/>
          <p:cNvSpPr/>
          <p:nvPr/>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228BA-AEFE-4047-AB47-36DBE999DFD8}" type="slidenum">
              <a:rPr lang="en-US" smtClean="0"/>
              <a:t>‹#›</a:t>
            </a:fld>
            <a:endParaRPr lang="en-US"/>
          </a:p>
        </p:txBody>
      </p:sp>
      <p:pic>
        <p:nvPicPr>
          <p:cNvPr id="10" name="Picture 9"/>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171143842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8" name="Rectangle 7"/>
          <p:cNvSpPr/>
          <p:nvPr/>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228BA-AEFE-4047-AB47-36DBE999DFD8}" type="slidenum">
              <a:rPr lang="en-US" smtClean="0"/>
              <a:t>‹#›</a:t>
            </a:fld>
            <a:endParaRPr lang="en-US"/>
          </a:p>
        </p:txBody>
      </p:sp>
      <p:pic>
        <p:nvPicPr>
          <p:cNvPr id="10" name="Picture 9"/>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81407223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7" name="Rectangle 6"/>
          <p:cNvSpPr/>
          <p:nvPr/>
        </p:nvSpPr>
        <p:spPr>
          <a:xfrm>
            <a:off x="0" y="60930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228BA-AEFE-4047-AB47-36DBE999DFD8}" type="slidenum">
              <a:rPr lang="en-US" smtClean="0"/>
              <a:t>‹#›</a:t>
            </a:fld>
            <a:endParaRPr lang="en-US"/>
          </a:p>
        </p:txBody>
      </p:sp>
      <p:pic>
        <p:nvPicPr>
          <p:cNvPr id="9" name="Picture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341493162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rot="5400000">
            <a:off x="-3159012" y="3045302"/>
            <a:ext cx="7086122"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rot="5400000">
            <a:off x="-894435" y="1582472"/>
            <a:ext cx="2745946" cy="365760"/>
          </a:xfrm>
          <a:prstGeom prst="rect">
            <a:avLst/>
          </a:prstGeom>
        </p:spPr>
      </p:pic>
      <p:sp>
        <p:nvSpPr>
          <p:cNvPr id="4" name="Date Placeholder 3"/>
          <p:cNvSpPr>
            <a:spLocks noGrp="1"/>
          </p:cNvSpPr>
          <p:nvPr>
            <p:ph type="dt" sz="half" idx="10"/>
          </p:nvPr>
        </p:nvSpPr>
        <p:spPr>
          <a:xfrm rot="5400000">
            <a:off x="-123892" y="4583076"/>
            <a:ext cx="1204854" cy="365125"/>
          </a:xfrm>
        </p:spPr>
        <p:txBody>
          <a:bodyPr/>
          <a:lstStyle/>
          <a:p>
            <a:endParaRPr lang="en-US"/>
          </a:p>
        </p:txBody>
      </p:sp>
      <p:sp>
        <p:nvSpPr>
          <p:cNvPr id="6" name="Slide Number Placeholder 5"/>
          <p:cNvSpPr>
            <a:spLocks noGrp="1"/>
          </p:cNvSpPr>
          <p:nvPr>
            <p:ph type="sldNum" sz="quarter" idx="12"/>
          </p:nvPr>
        </p:nvSpPr>
        <p:spPr>
          <a:xfrm rot="5400000">
            <a:off x="126671" y="5642536"/>
            <a:ext cx="703729" cy="365125"/>
          </a:xfrm>
        </p:spPr>
        <p:txBody>
          <a:bodyPr/>
          <a:lstStyle/>
          <a:p>
            <a:fld id="{C6C19187-0210-4CC7-AE51-7FFB2AB55339}" type="slidenum">
              <a:rPr lang="en-US" smtClean="0"/>
              <a:t>‹#›</a:t>
            </a:fld>
            <a:endParaRPr lang="en-US"/>
          </a:p>
        </p:txBody>
      </p:sp>
    </p:spTree>
    <p:extLst>
      <p:ext uri="{BB962C8B-B14F-4D97-AF65-F5344CB8AC3E}">
        <p14:creationId xmlns:p14="http://schemas.microsoft.com/office/powerpoint/2010/main" val="3510127756"/>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Closing Slide">
    <p:spTree>
      <p:nvGrpSpPr>
        <p:cNvPr id="1" name=""/>
        <p:cNvGrpSpPr/>
        <p:nvPr/>
      </p:nvGrpSpPr>
      <p:grpSpPr>
        <a:xfrm>
          <a:off x="0" y="0"/>
          <a:ext cx="0" cy="0"/>
        </a:xfrm>
      </p:grpSpPr>
      <p:pic>
        <p:nvPicPr>
          <p:cNvPr id="2" name="Picture 1"/>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49780610"/>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Title Slide">
    <p:spTree>
      <p:nvGrpSpPr>
        <p:cNvPr id="1" name=""/>
        <p:cNvGrpSpPr/>
        <p:nvPr/>
      </p:nvGrpSpPr>
      <p:grpSpPr>
        <a:xfrm>
          <a:off x="0" y="0"/>
          <a:ext cx="0" cy="0"/>
        </a:xfrm>
      </p:grpSpPr>
      <p:pic>
        <p:nvPicPr>
          <p:cNvPr id="16" name="Picture 15"/>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0" y="-27016"/>
            <a:ext cx="12192000" cy="6857999"/>
          </a:xfrm>
          <a:prstGeom prst="rect">
            <a:avLst/>
          </a:prstGeom>
        </p:spPr>
      </p:pic>
      <p:sp>
        <p:nvSpPr>
          <p:cNvPr id="7" name="TextBox 6"/>
          <p:cNvSpPr txBox="1"/>
          <p:nvPr userDrawn="1"/>
        </p:nvSpPr>
        <p:spPr>
          <a:xfrm>
            <a:off x="10091956" y="6242797"/>
            <a:ext cx="1812022" cy="246221"/>
          </a:xfrm>
          <a:prstGeom prst="rect">
            <a:avLst/>
          </a:prstGeom>
          <a:noFill/>
        </p:spPr>
        <p:txBody>
          <a:bodyPr wrap="square" rtlCol="0">
            <a:spAutoFit/>
          </a:bodyPr>
          <a:lstStyle/>
          <a:p>
            <a:pPr algn="r"/>
            <a:r>
              <a:rPr lang="en-US" sz="1000">
                <a:solidFill>
                  <a:schemeClr val="bg1"/>
                </a:solidFill>
                <a:latin typeface="Times New Roman" panose="02020603050405020304" pitchFamily="18" charset="0"/>
                <a:cs typeface="Times New Roman" panose="02020603050405020304" pitchFamily="18" charset="0"/>
              </a:rPr>
              <a:t>September</a:t>
            </a:r>
            <a:r>
              <a:rPr lang="en-US" sz="1000" baseline="0">
                <a:solidFill>
                  <a:schemeClr val="bg1"/>
                </a:solidFill>
                <a:latin typeface="Times New Roman" panose="02020603050405020304" pitchFamily="18" charset="0"/>
                <a:cs typeface="Times New Roman" panose="02020603050405020304" pitchFamily="18" charset="0"/>
              </a:rPr>
              <a:t> 2</a:t>
            </a:r>
            <a:r>
              <a:rPr lang="en-US" sz="1000">
                <a:solidFill>
                  <a:schemeClr val="bg1"/>
                </a:solidFill>
                <a:latin typeface="Times New Roman" panose="02020603050405020304" pitchFamily="18" charset="0"/>
                <a:cs typeface="Times New Roman" panose="02020603050405020304" pitchFamily="18" charset="0"/>
              </a:rPr>
              <a:t>, 2021</a:t>
            </a:r>
          </a:p>
        </p:txBody>
      </p:sp>
    </p:spTree>
    <p:extLst>
      <p:ext uri="{BB962C8B-B14F-4D97-AF65-F5344CB8AC3E}">
        <p14:creationId xmlns:p14="http://schemas.microsoft.com/office/powerpoint/2010/main" val="3801709846"/>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Title Slide">
    <p:spTree>
      <p:nvGrpSpPr>
        <p:cNvPr id="1" name=""/>
        <p:cNvGrpSpPr/>
        <p:nvPr/>
      </p:nvGrpSpPr>
      <p:grpSpPr>
        <a:xfrm>
          <a:off x="0" y="0"/>
          <a:ext cx="0" cy="0"/>
        </a:xfrm>
      </p:grpSpPr>
      <p:pic>
        <p:nvPicPr>
          <p:cNvPr id="16" name="Picture 15"/>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0" y="13447"/>
            <a:ext cx="12192000" cy="6857999"/>
          </a:xfrm>
          <a:prstGeom prst="rect">
            <a:avLst/>
          </a:prstGeom>
        </p:spPr>
      </p:pic>
      <p:sp>
        <p:nvSpPr>
          <p:cNvPr id="7" name="TextBox 6"/>
          <p:cNvSpPr txBox="1"/>
          <p:nvPr userDrawn="1"/>
        </p:nvSpPr>
        <p:spPr>
          <a:xfrm>
            <a:off x="10091956" y="6242797"/>
            <a:ext cx="1812022" cy="246221"/>
          </a:xfrm>
          <a:prstGeom prst="rect">
            <a:avLst/>
          </a:prstGeom>
          <a:noFill/>
        </p:spPr>
        <p:txBody>
          <a:bodyPr wrap="square" rtlCol="0">
            <a:spAutoFit/>
          </a:bodyPr>
          <a:lstStyle/>
          <a:p>
            <a:pPr algn="r"/>
            <a:r>
              <a:rPr lang="en-US" sz="1000">
                <a:solidFill>
                  <a:schemeClr val="bg1"/>
                </a:solidFill>
                <a:latin typeface="Times New Roman" panose="02020603050405020304" pitchFamily="18" charset="0"/>
                <a:cs typeface="Times New Roman" panose="02020603050405020304" pitchFamily="18" charset="0"/>
              </a:rPr>
              <a:t>November 10, 2017</a:t>
            </a:r>
          </a:p>
        </p:txBody>
      </p:sp>
    </p:spTree>
    <p:extLst>
      <p:ext uri="{BB962C8B-B14F-4D97-AF65-F5344CB8AC3E}">
        <p14:creationId xmlns:p14="http://schemas.microsoft.com/office/powerpoint/2010/main" val="105124313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Title and Content">
    <p:spTree>
      <p:nvGrpSpPr>
        <p:cNvPr id="1" name=""/>
        <p:cNvGrpSpPr/>
        <p:nvPr/>
      </p:nvGrpSpPr>
      <p:grpSpPr>
        <a:xfrm>
          <a:off x="0" y="0"/>
          <a: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9184708" y="6356351"/>
            <a:ext cx="2844800" cy="365125"/>
          </a:xfrm>
          <a:prstGeom prst="rect">
            <a:avLst/>
          </a:prstGeom>
        </p:spPr>
        <p:txBody>
          <a:bodyPr/>
          <a:lstStyle/>
          <a:p>
            <a:fld id="{1DE228BA-AEFE-4047-AB47-36DBE999DFD8}" type="slidenum">
              <a:rPr lang="en-US" smtClean="0"/>
              <a:t>‹#›</a:t>
            </a:fld>
            <a:endParaRPr lang="en-US"/>
          </a:p>
        </p:txBody>
      </p:sp>
      <p:sp>
        <p:nvSpPr>
          <p:cNvPr id="5" name="Title 4"/>
          <p:cNvSpPr>
            <a:spLocks noGrp="1"/>
          </p:cNvSpPr>
          <p:nvPr>
            <p:ph type="title"/>
          </p:nvPr>
        </p:nvSpPr>
        <p:spPr>
          <a:xfrm>
            <a:off x="609600" y="-85614"/>
            <a:ext cx="10972800" cy="1141514"/>
          </a:xfrm>
          <a:prstGeom prst="rect">
            <a:avLst/>
          </a:prstGeom>
        </p:spPr>
        <p:txBody>
          <a:bodyPr/>
          <a:lstStyle/>
          <a:p>
            <a:r>
              <a:rPr lang="en-US"/>
              <a:t>Click to edit Master title style</a:t>
            </a:r>
          </a:p>
        </p:txBody>
      </p:sp>
      <p:sp>
        <p:nvSpPr>
          <p:cNvPr id="7" name="TextBox 6"/>
          <p:cNvSpPr txBox="1"/>
          <p:nvPr userDrawn="1"/>
        </p:nvSpPr>
        <p:spPr>
          <a:xfrm>
            <a:off x="5208104" y="6237212"/>
            <a:ext cx="1775791" cy="246221"/>
          </a:xfrm>
          <a:prstGeom prst="rect">
            <a:avLst/>
          </a:prstGeom>
          <a:noFill/>
        </p:spPr>
        <p:txBody>
          <a:bodyPr wrap="square" rtlCol="0">
            <a:spAutoFit/>
          </a:bodyPr>
          <a:lstStyle/>
          <a:p>
            <a:pPr algn="ctr"/>
            <a:r>
              <a:rPr lang="en-US" sz="1000">
                <a:solidFill>
                  <a:schemeClr val="tx1"/>
                </a:solidFill>
              </a:rPr>
              <a:t>OPEN</a:t>
            </a:r>
            <a:r>
              <a:rPr lang="en-US" sz="1000" baseline="0">
                <a:solidFill>
                  <a:schemeClr val="tx1"/>
                </a:solidFill>
              </a:rPr>
              <a:t> – FIN – INFO 1-</a:t>
            </a:r>
            <a:fld id="{76098293-54BD-4A24-9D3A-E26E4E351984}" type="slidenum">
              <a:rPr lang="en-US" sz="1000" baseline="0" smtClean="0">
                <a:solidFill>
                  <a:schemeClr val="tx1"/>
                </a:solidFill>
              </a:rPr>
              <a:pPr algn="ctr"/>
              <a:t>‹#›</a:t>
            </a:fld>
            <a:endParaRPr lang="en-US" sz="1000">
              <a:solidFill>
                <a:schemeClr val="tx1"/>
              </a:solidFill>
            </a:endParaRPr>
          </a:p>
        </p:txBody>
      </p:sp>
    </p:spTree>
    <p:extLst>
      <p:ext uri="{BB962C8B-B14F-4D97-AF65-F5344CB8AC3E}">
        <p14:creationId xmlns:p14="http://schemas.microsoft.com/office/powerpoint/2010/main" val="4217533722"/>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Title Slide">
    <p:spTree>
      <p:nvGrpSpPr>
        <p:cNvPr id="1" name=""/>
        <p:cNvGrpSpPr/>
        <p:nvPr/>
      </p:nvGrpSpPr>
      <p:grpSpPr>
        <a:xfrm>
          <a:off x="0" y="0"/>
          <a:ext cx="0" cy="0"/>
        </a:xfrm>
      </p:grpSpPr>
      <p:sp>
        <p:nvSpPr>
          <p:cNvPr id="3" name="Subtitle 2"/>
          <p:cNvSpPr>
            <a:spLocks noGrp="1"/>
          </p:cNvSpPr>
          <p:nvPr>
            <p:ph type="subTitle" idx="1" hasCustomPrompt="1"/>
          </p:nvPr>
        </p:nvSpPr>
        <p:spPr>
          <a:xfrm>
            <a:off x="1828800" y="3886200"/>
            <a:ext cx="8534400" cy="1607334"/>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 Master subtitle style</a:t>
            </a:r>
          </a:p>
        </p:txBody>
      </p:sp>
      <p:sp>
        <p:nvSpPr>
          <p:cNvPr id="4" name="TextBox 3"/>
          <p:cNvSpPr txBox="1"/>
          <p:nvPr userDrawn="1"/>
        </p:nvSpPr>
        <p:spPr>
          <a:xfrm>
            <a:off x="10267576" y="5769690"/>
            <a:ext cx="1536496" cy="246221"/>
          </a:xfrm>
          <a:prstGeom prst="rect">
            <a:avLst/>
          </a:prstGeom>
          <a:noFill/>
        </p:spPr>
        <p:txBody>
          <a:bodyPr wrap="square" rtlCol="0">
            <a:spAutoFit/>
          </a:bodyPr>
          <a:lstStyle/>
          <a:p>
            <a:r>
              <a:rPr lang="en-US" sz="1000">
                <a:latin typeface="Times New Roman" panose="02020603050405020304" pitchFamily="18" charset="0"/>
                <a:cs typeface="Times New Roman" panose="02020603050405020304" pitchFamily="18" charset="0"/>
              </a:rPr>
              <a:t>June 22-23, 2017</a:t>
            </a:r>
          </a:p>
        </p:txBody>
      </p:sp>
      <p:pic>
        <p:nvPicPr>
          <p:cNvPr id="5" name="Picture 4"/>
          <p:cNvPicPr>
            <a:picLocks noChangeAspect="1"/>
          </p:cNvPicPr>
          <p:nvPr userDrawn="1"/>
        </p:nvPicPr>
        <p:blipFill>
          <a:blip r:embed="rId1">
            <a:extLst>
              <a:ext uri="{28A0092B-C50C-407E-A947-70E740481C1C}">
                <a14:useLocalDpi xmlns:a14="http://schemas.microsoft.com/office/drawing/2010/main" val="0"/>
              </a:ext>
            </a:extLst>
          </a:blip>
          <a:stretch>
            <a:fillRect/>
          </a:stretch>
        </p:blipFill>
        <p:spPr>
          <a:xfrm>
            <a:off x="0" y="13447"/>
            <a:ext cx="12192000" cy="6857999"/>
          </a:xfrm>
          <a:prstGeom prst="rect">
            <a:avLst/>
          </a:prstGeom>
        </p:spPr>
      </p:pic>
      <p:sp>
        <p:nvSpPr>
          <p:cNvPr id="6" name="TextBox 5"/>
          <p:cNvSpPr txBox="1"/>
          <p:nvPr userDrawn="1"/>
        </p:nvSpPr>
        <p:spPr>
          <a:xfrm>
            <a:off x="10789921" y="6197457"/>
            <a:ext cx="1151914" cy="246221"/>
          </a:xfrm>
          <a:prstGeom prst="rect">
            <a:avLst/>
          </a:prstGeom>
          <a:noFill/>
        </p:spPr>
        <p:txBody>
          <a:bodyPr wrap="square" rtlCol="0">
            <a:spAutoFit/>
          </a:bodyPr>
          <a:lstStyle/>
          <a:p>
            <a:pPr algn="r"/>
            <a:r>
              <a:rPr lang="en-US" sz="1000" baseline="0">
                <a:solidFill>
                  <a:schemeClr val="bg1"/>
                </a:solidFill>
                <a:latin typeface="Times New Roman" panose="02020603050405020304" pitchFamily="18" charset="0"/>
                <a:cs typeface="Times New Roman" panose="02020603050405020304" pitchFamily="18" charset="0"/>
              </a:rPr>
              <a:t>April 20</a:t>
            </a:r>
            <a:r>
              <a:rPr lang="en-US" sz="1000">
                <a:solidFill>
                  <a:schemeClr val="bg1"/>
                </a:solidFill>
                <a:latin typeface="Times New Roman" panose="02020603050405020304" pitchFamily="18" charset="0"/>
                <a:cs typeface="Times New Roman" panose="02020603050405020304" pitchFamily="18" charset="0"/>
              </a:rPr>
              <a:t>, 2023</a:t>
            </a:r>
          </a:p>
        </p:txBody>
      </p:sp>
      <p:sp>
        <p:nvSpPr>
          <p:cNvPr id="2" name="TextBox 1"/>
          <p:cNvSpPr txBox="1"/>
          <p:nvPr userDrawn="1"/>
        </p:nvSpPr>
        <p:spPr>
          <a:xfrm>
            <a:off x="10964214" y="6370749"/>
            <a:ext cx="944451" cy="246221"/>
          </a:xfrm>
          <a:prstGeom prst="rect">
            <a:avLst/>
          </a:prstGeom>
          <a:noFill/>
        </p:spPr>
        <p:txBody>
          <a:bodyPr wrap="square" rtlCol="0">
            <a:spAutoFit/>
          </a:bodyPr>
          <a:lstStyle/>
          <a:p>
            <a:endParaRPr lang="en-US" sz="1000">
              <a:latin typeface="Times New Roman" panose="02020603050405020304" pitchFamily="18" charset="0"/>
              <a:cs typeface="Times New Roman" panose="02020603050405020304" pitchFamily="18" charset="0"/>
            </a:endParaRPr>
          </a:p>
        </p:txBody>
      </p:sp>
      <p:sp>
        <p:nvSpPr>
          <p:cNvPr id="7" name="TextBox 6"/>
          <p:cNvSpPr txBox="1"/>
          <p:nvPr userDrawn="1"/>
        </p:nvSpPr>
        <p:spPr>
          <a:xfrm>
            <a:off x="6138930" y="6616970"/>
            <a:ext cx="1184856"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86250263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7" name="Rectangle 6"/>
          <p:cNvSpPr/>
          <p:nvPr/>
        </p:nvSpPr>
        <p:spPr>
          <a:xfrm>
            <a:off x="-1" y="6075064"/>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Box 8"/>
          <p:cNvSpPr txBox="1"/>
          <p:nvPr userDrawn="1"/>
        </p:nvSpPr>
        <p:spPr>
          <a:xfrm>
            <a:off x="8643515" y="8132557"/>
            <a:ext cx="1812022" cy="246221"/>
          </a:xfrm>
          <a:prstGeom prst="rect">
            <a:avLst/>
          </a:prstGeom>
          <a:noFill/>
        </p:spPr>
        <p:txBody>
          <a:bodyPr wrap="square" rtlCol="0">
            <a:spAutoFit/>
          </a:bodyPr>
          <a:lstStyle/>
          <a:p>
            <a:pPr algn="r"/>
            <a:r>
              <a:rPr lang="en-US" sz="1000">
                <a:solidFill>
                  <a:schemeClr val="bg1"/>
                </a:solidFill>
                <a:latin typeface="Times New Roman" panose="02020603050405020304" pitchFamily="18" charset="0"/>
                <a:cs typeface="Times New Roman" panose="02020603050405020304" pitchFamily="18" charset="0"/>
              </a:rPr>
              <a:t>June 22-23, 2017</a:t>
            </a:r>
          </a:p>
        </p:txBody>
      </p:sp>
      <p:sp>
        <p:nvSpPr>
          <p:cNvPr id="10" name="TextBox 9">
            <a:extLst>
              <a:ext uri="{FF2B5EF4-FFF2-40B4-BE49-F238E27FC236}">
                <a16:creationId xmlns:a16="http://schemas.microsoft.com/office/drawing/2014/main" id="{4FF15BBC-89B3-46AA-911C-54E505CCDB1A}"/>
              </a:ext>
            </a:extLst>
          </p:cNvPr>
          <p:cNvSpPr txBox="1"/>
          <p:nvPr userDrawn="1"/>
        </p:nvSpPr>
        <p:spPr>
          <a:xfrm flipH="1">
            <a:off x="10455533" y="6134793"/>
            <a:ext cx="1373477" cy="246221"/>
          </a:xfrm>
          <a:prstGeom prst="rect">
            <a:avLst/>
          </a:prstGeom>
          <a:noFill/>
        </p:spPr>
        <p:txBody>
          <a:bodyPr wrap="square" rtlCol="0">
            <a:spAutoFit/>
          </a:bodyPr>
          <a:lstStyle/>
          <a:p>
            <a:pPr algn="r"/>
            <a:r>
              <a:rPr lang="en-US" sz="1000" baseline="0">
                <a:solidFill>
                  <a:schemeClr val="bg1"/>
                </a:solidFill>
                <a:latin typeface="Times New Roman" panose="02020603050405020304" pitchFamily="18" charset="0"/>
                <a:cs typeface="Times New Roman" panose="02020603050405020304" pitchFamily="18" charset="0"/>
              </a:rPr>
              <a:t>April 20</a:t>
            </a:r>
            <a:r>
              <a:rPr lang="en-US" sz="1000">
                <a:solidFill>
                  <a:schemeClr val="bg1"/>
                </a:solidFill>
                <a:latin typeface="Times New Roman" panose="02020603050405020304" pitchFamily="18" charset="0"/>
                <a:cs typeface="Times New Roman" panose="02020603050405020304" pitchFamily="18" charset="0"/>
              </a:rPr>
              <a:t>, 2023</a:t>
            </a:r>
          </a:p>
        </p:txBody>
      </p:sp>
    </p:spTree>
    <p:extLst>
      <p:ext uri="{BB962C8B-B14F-4D97-AF65-F5344CB8AC3E}">
        <p14:creationId xmlns:p14="http://schemas.microsoft.com/office/powerpoint/2010/main" val="330120987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Feature Program Layout">
    <p:spTree>
      <p:nvGrpSpPr>
        <p:cNvPr id="1" name=""/>
        <p:cNvGrpSpPr/>
        <p:nvPr/>
      </p:nvGrpSpPr>
      <p:grpSpPr>
        <a:xfrm>
          <a:off x="0" y="0"/>
          <a:ext cx="0" cy="0"/>
        </a:xfrm>
      </p:grpSpPr>
      <p:sp>
        <p:nvSpPr>
          <p:cNvPr id="11" name="Rectangle 10"/>
          <p:cNvSpPr/>
          <p:nvPr userDrawn="1"/>
        </p:nvSpPr>
        <p:spPr>
          <a:xfrm>
            <a:off x="0" y="6108192"/>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1000">
              <a:solidFill>
                <a:schemeClr val="bg1"/>
              </a:solidFill>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flipH="1">
            <a:off x="3068748" y="-18288"/>
            <a:ext cx="0" cy="612648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956304" y="0"/>
            <a:ext cx="0" cy="6089904"/>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
          </p:nvPr>
        </p:nvSpPr>
        <p:spPr>
          <a:xfrm>
            <a:off x="3195919" y="365125"/>
            <a:ext cx="8677834" cy="5429620"/>
          </a:xfrm>
        </p:spPr>
        <p:txBody>
          <a:bodyPr lIns="274320" tIns="274320" rIns="274320" bIns="274320" anchor="ctr"/>
          <a:lstStyle>
            <a:lvl1pPr marL="0" indent="0" algn="l">
              <a:buNone/>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
          <p:cNvSpPr>
            <a:spLocks noGrp="1"/>
          </p:cNvSpPr>
          <p:nvPr>
            <p:ph type="title"/>
          </p:nvPr>
        </p:nvSpPr>
        <p:spPr>
          <a:xfrm>
            <a:off x="276447" y="365125"/>
            <a:ext cx="2552687" cy="5429619"/>
          </a:xfrm>
        </p:spPr>
        <p:txBody>
          <a:bodyPr>
            <a:normAutofit/>
          </a:bodyPr>
          <a:lstStyle>
            <a:lvl1pPr algn="r">
              <a:defRPr sz="3200"/>
            </a:lvl1pPr>
          </a:lstStyle>
          <a:p>
            <a:r>
              <a:rPr lang="en-US"/>
              <a:t>Click to edit Master title style</a:t>
            </a:r>
            <a:endParaRPr lang="en-US"/>
          </a:p>
        </p:txBody>
      </p:sp>
      <p:pic>
        <p:nvPicPr>
          <p:cNvPr id="15" name="Picture 1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
        <p:nvSpPr>
          <p:cNvPr id="2" name="TextBox 1"/>
          <p:cNvSpPr txBox="1"/>
          <p:nvPr userDrawn="1"/>
        </p:nvSpPr>
        <p:spPr>
          <a:xfrm>
            <a:off x="10495720" y="6125429"/>
            <a:ext cx="1272209" cy="246221"/>
          </a:xfrm>
          <a:prstGeom prst="rect">
            <a:avLst/>
          </a:prstGeom>
          <a:noFill/>
        </p:spPr>
        <p:txBody>
          <a:bodyPr wrap="square" rtlCol="0">
            <a:spAutoFit/>
          </a:bodyPr>
          <a:lstStyle/>
          <a:p>
            <a:pPr algn="r"/>
            <a:r>
              <a:rPr lang="en-US" sz="1000">
                <a:solidFill>
                  <a:schemeClr val="bg1"/>
                </a:solidFill>
                <a:latin typeface="Times New Roman" panose="02020603050405020304" pitchFamily="18" charset="0"/>
                <a:cs typeface="Times New Roman" panose="02020603050405020304" pitchFamily="18" charset="0"/>
              </a:rPr>
              <a:t>March</a:t>
            </a:r>
            <a:r>
              <a:rPr lang="en-US" sz="1000" baseline="0">
                <a:solidFill>
                  <a:schemeClr val="bg1"/>
                </a:solidFill>
                <a:latin typeface="Times New Roman" panose="02020603050405020304" pitchFamily="18" charset="0"/>
                <a:cs typeface="Times New Roman" panose="02020603050405020304" pitchFamily="18" charset="0"/>
              </a:rPr>
              <a:t> 20</a:t>
            </a:r>
            <a:r>
              <a:rPr lang="en-US" sz="1000">
                <a:solidFill>
                  <a:schemeClr val="bg1"/>
                </a:solidFill>
                <a:latin typeface="Times New Roman" panose="02020603050405020304" pitchFamily="18" charset="0"/>
                <a:cs typeface="Times New Roman" panose="02020603050405020304" pitchFamily="18" charset="0"/>
              </a:rPr>
              <a:t>, 2018</a:t>
            </a:r>
          </a:p>
        </p:txBody>
      </p:sp>
    </p:spTree>
    <p:extLst>
      <p:ext uri="{BB962C8B-B14F-4D97-AF65-F5344CB8AC3E}">
        <p14:creationId xmlns:p14="http://schemas.microsoft.com/office/powerpoint/2010/main" val="50280711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7" name="Rectangle 6"/>
          <p:cNvSpPr/>
          <p:nvPr userDrawn="1"/>
        </p:nvSpPr>
        <p:spPr>
          <a:xfrm>
            <a:off x="-4740390" y="6093092"/>
            <a:ext cx="1693239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9" name="Picture 8"/>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
        <p:nvSpPr>
          <p:cNvPr id="8" name="TextBox 7"/>
          <p:cNvSpPr txBox="1"/>
          <p:nvPr userDrawn="1"/>
        </p:nvSpPr>
        <p:spPr>
          <a:xfrm>
            <a:off x="10522225" y="6248540"/>
            <a:ext cx="1311965" cy="246221"/>
          </a:xfrm>
          <a:prstGeom prst="rect">
            <a:avLst/>
          </a:prstGeom>
          <a:noFill/>
        </p:spPr>
        <p:txBody>
          <a:bodyPr wrap="square" rtlCol="0">
            <a:spAutoFit/>
          </a:bodyPr>
          <a:lstStyle/>
          <a:p>
            <a:pPr algn="r"/>
            <a:r>
              <a:rPr lang="en-US" sz="1000">
                <a:solidFill>
                  <a:schemeClr val="bg1"/>
                </a:solidFill>
                <a:latin typeface="Times New Roman" panose="02020603050405020304" pitchFamily="18" charset="0"/>
                <a:cs typeface="Times New Roman" panose="02020603050405020304" pitchFamily="18" charset="0"/>
              </a:rPr>
              <a:t>March</a:t>
            </a:r>
            <a:r>
              <a:rPr lang="en-US" sz="1000" baseline="0">
                <a:solidFill>
                  <a:schemeClr val="bg1"/>
                </a:solidFill>
                <a:latin typeface="Times New Roman" panose="02020603050405020304" pitchFamily="18" charset="0"/>
                <a:cs typeface="Times New Roman" panose="02020603050405020304" pitchFamily="18" charset="0"/>
              </a:rPr>
              <a:t> 20</a:t>
            </a:r>
            <a:r>
              <a:rPr lang="en-US" sz="1000">
                <a:solidFill>
                  <a:schemeClr val="bg1"/>
                </a:solidFill>
                <a:latin typeface="Times New Roman" panose="02020603050405020304" pitchFamily="18" charset="0"/>
                <a:cs typeface="Times New Roman" panose="02020603050405020304" pitchFamily="18" charset="0"/>
              </a:rPr>
              <a:t>, 2018</a:t>
            </a:r>
          </a:p>
        </p:txBody>
      </p:sp>
    </p:spTree>
    <p:extLst>
      <p:ext uri="{BB962C8B-B14F-4D97-AF65-F5344CB8AC3E}">
        <p14:creationId xmlns:p14="http://schemas.microsoft.com/office/powerpoint/2010/main" val="211983071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8" name="Rectangle 7"/>
          <p:cNvSpPr/>
          <p:nvPr/>
        </p:nvSpPr>
        <p:spPr>
          <a:xfrm>
            <a:off x="-2772" y="6059209"/>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126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1263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
        <p:nvSpPr>
          <p:cNvPr id="6" name="TextBox 5">
            <a:extLst>
              <a:ext uri="{FF2B5EF4-FFF2-40B4-BE49-F238E27FC236}">
                <a16:creationId xmlns:a16="http://schemas.microsoft.com/office/drawing/2014/main" id="{180C9576-9904-48F4-BC92-49965A0773E3}"/>
              </a:ext>
            </a:extLst>
          </p:cNvPr>
          <p:cNvSpPr txBox="1"/>
          <p:nvPr userDrawn="1"/>
        </p:nvSpPr>
        <p:spPr>
          <a:xfrm>
            <a:off x="5464969" y="6304757"/>
            <a:ext cx="144641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ct val="0"/>
              </a:spcBef>
              <a:spcAft>
                <a:spcPct val="0"/>
              </a:spcAft>
              <a:buClrTx/>
              <a:buSzTx/>
              <a:buFontTx/>
              <a:buNone/>
              <a:defRPr/>
            </a:pPr>
            <a:r>
              <a:rPr lang="en-US" sz="1200">
                <a:solidFill>
                  <a:schemeClr val="bg1"/>
                </a:solidFill>
                <a:latin typeface="Times New Roman" panose="02020603050405020304" pitchFamily="18" charset="0"/>
                <a:cs typeface="Times New Roman" panose="02020603050405020304" pitchFamily="18" charset="0"/>
              </a:rPr>
              <a:t>OPEN – FIN – 1-</a:t>
            </a:r>
            <a:fld id="{AE7B6CEE-2974-4F59-A631-D7194801D439}" type="slidenum">
              <a:rPr lang="en-US" sz="1200" smtClean="0">
                <a:solidFill>
                  <a:schemeClr val="bg1"/>
                </a:solidFill>
                <a:latin typeface="Times New Roman" panose="02020603050405020304" pitchFamily="18" charset="0"/>
                <a:cs typeface="Times New Roman" panose="02020603050405020304" pitchFamily="18" charset="0"/>
              </a:rPr>
              <a:pPr marL="0" marR="0" lvl="0" indent="0" algn="l" defTabSz="457200" rtl="0" eaLnBrk="1" fontAlgn="auto" latinLnBrk="0" hangingPunct="1">
                <a:lnSpc>
                  <a:spcPct val="100000"/>
                </a:lnSpc>
                <a:spcBef>
                  <a:spcPct val="0"/>
                </a:spcBef>
                <a:spcAft>
                  <a:spcPct val="0"/>
                </a:spcAft>
                <a:buClrTx/>
                <a:buSzTx/>
                <a:buFontTx/>
                <a:buNone/>
                <a:defRPr/>
              </a:pPr>
              <a:t>‹#›</a:t>
            </a:fld>
            <a:endParaRPr lang="en-US" sz="120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5BA3CE8-3FE5-481F-98D7-DFCF56484029}"/>
              </a:ext>
            </a:extLst>
          </p:cNvPr>
          <p:cNvSpPr txBox="1"/>
          <p:nvPr userDrawn="1"/>
        </p:nvSpPr>
        <p:spPr>
          <a:xfrm>
            <a:off x="10894424" y="6132349"/>
            <a:ext cx="934588" cy="246221"/>
          </a:xfrm>
          <a:prstGeom prst="rect">
            <a:avLst/>
          </a:prstGeom>
          <a:noFill/>
        </p:spPr>
        <p:txBody>
          <a:bodyPr wrap="square" rtlCol="0">
            <a:spAutoFit/>
          </a:bodyPr>
          <a:lstStyle/>
          <a:p>
            <a:r>
              <a:rPr lang="en-US" sz="1000">
                <a:solidFill>
                  <a:schemeClr val="bg1"/>
                </a:solidFill>
                <a:latin typeface="Times New Roman" panose="02020603050405020304" pitchFamily="18" charset="0"/>
                <a:cs typeface="Times New Roman" panose="02020603050405020304" pitchFamily="18" charset="0"/>
              </a:rPr>
              <a:t>April 22, 2021</a:t>
            </a:r>
          </a:p>
        </p:txBody>
      </p:sp>
    </p:spTree>
    <p:extLst>
      <p:ext uri="{BB962C8B-B14F-4D97-AF65-F5344CB8AC3E}">
        <p14:creationId xmlns:p14="http://schemas.microsoft.com/office/powerpoint/2010/main" val="267662534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10" name="Rectangle 9"/>
          <p:cNvSpPr/>
          <p:nvPr/>
        </p:nvSpPr>
        <p:spPr>
          <a:xfrm>
            <a:off x="-1" y="6085885"/>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a:solidFill>
                  <a:schemeClr val="bg1"/>
                </a:solidFill>
                <a:latin typeface="Times New Roman" panose="02020603050405020304" pitchFamily="18" charset="0"/>
                <a:cs typeface="Times New Roman" panose="02020603050405020304" pitchFamily="18" charset="0"/>
              </a:rPr>
              <a:t>March</a:t>
            </a:r>
            <a:r>
              <a:rPr lang="en-US" sz="1000" baseline="0">
                <a:solidFill>
                  <a:schemeClr val="bg1"/>
                </a:solidFill>
                <a:latin typeface="Times New Roman" panose="02020603050405020304" pitchFamily="18" charset="0"/>
                <a:cs typeface="Times New Roman" panose="02020603050405020304" pitchFamily="18" charset="0"/>
              </a:rPr>
              <a:t> 20</a:t>
            </a:r>
            <a:r>
              <a:rPr lang="en-US" sz="1000">
                <a:solidFill>
                  <a:schemeClr val="bg1"/>
                </a:solidFill>
                <a:latin typeface="Times New Roman" panose="02020603050405020304" pitchFamily="18" charset="0"/>
                <a:cs typeface="Times New Roman" panose="02020603050405020304" pitchFamily="18" charset="0"/>
              </a:rPr>
              <a:t>, 2018</a:t>
            </a:r>
          </a:p>
        </p:txBody>
      </p:sp>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4468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4468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3837570814"/>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6" name="Rectangle 5"/>
          <p:cNvSpPr/>
          <p:nvPr/>
        </p:nvSpPr>
        <p:spPr>
          <a:xfrm>
            <a:off x="0" y="5974227"/>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a:solidFill>
                  <a:schemeClr val="bg1"/>
                </a:solidFill>
                <a:latin typeface="Times New Roman" panose="02020603050405020304" pitchFamily="18" charset="0"/>
                <a:cs typeface="Times New Roman" panose="02020603050405020304" pitchFamily="18" charset="0"/>
              </a:rPr>
              <a:t>March</a:t>
            </a:r>
            <a:r>
              <a:rPr lang="en-US" sz="1000" baseline="0">
                <a:solidFill>
                  <a:schemeClr val="bg1"/>
                </a:solidFill>
                <a:latin typeface="Times New Roman" panose="02020603050405020304" pitchFamily="18" charset="0"/>
                <a:cs typeface="Times New Roman" panose="02020603050405020304" pitchFamily="18" charset="0"/>
              </a:rPr>
              <a:t> 20</a:t>
            </a:r>
            <a:r>
              <a:rPr lang="en-US" sz="1000">
                <a:solidFill>
                  <a:schemeClr val="bg1"/>
                </a:solidFill>
                <a:latin typeface="Times New Roman" panose="02020603050405020304" pitchFamily="18" charset="0"/>
                <a:cs typeface="Times New Roman" panose="02020603050405020304" pitchFamily="18" charset="0"/>
              </a:rPr>
              <a:t>, 2018</a:t>
            </a:r>
          </a:p>
        </p:txBody>
      </p:sp>
      <p:sp>
        <p:nvSpPr>
          <p:cNvPr id="2" name="Title 1"/>
          <p:cNvSpPr>
            <a:spLocks noGrp="1"/>
          </p:cNvSpPr>
          <p:nvPr>
            <p:ph type="title"/>
          </p:nvPr>
        </p:nvSpPr>
        <p:spPr/>
        <p:txBody>
          <a:bodyPr/>
          <a:lstStyle/>
          <a:p>
            <a:r>
              <a:rPr lang="en-US"/>
              <a:t>Click to edit Master title style</a:t>
            </a:r>
          </a:p>
        </p:txBody>
      </p:sp>
      <p:pic>
        <p:nvPicPr>
          <p:cNvPr id="8" name="Picture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3756792523"/>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lvl1pPr>
              <a:defRPr>
                <a:solidFill>
                  <a:schemeClr val="tx1"/>
                </a:solidFill>
              </a:defRPr>
            </a:lvl1pPr>
          </a:lstStyle>
          <a:p>
            <a:endParaRPr lang="en-US"/>
          </a:p>
        </p:txBody>
      </p:sp>
      <p:sp>
        <p:nvSpPr>
          <p:cNvPr id="3" name="Footer Placeholder 2"/>
          <p:cNvSpPr>
            <a:spLocks noGrp="1"/>
          </p:cNvSpPr>
          <p:nvPr>
            <p:ph type="ftr" sz="quarter" idx="11"/>
          </p:nvPr>
        </p:nvSpPr>
        <p:spPr/>
        <p:txBody>
          <a:bodyPr/>
          <a:lstStyle>
            <a:lvl1pPr>
              <a:defRPr>
                <a:solidFill>
                  <a:schemeClr val="tx1"/>
                </a:solidFill>
              </a:defRPr>
            </a:lvl1pPr>
          </a:lstStyle>
          <a:p>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1DE228BA-AEFE-4047-AB47-36DBE999DFD8}" type="slidenum">
              <a:rPr lang="en-US" smtClean="0"/>
              <a:t>‹#›</a:t>
            </a:fld>
            <a:endParaRPr lang="en-US"/>
          </a:p>
        </p:txBody>
      </p:sp>
      <p:sp>
        <p:nvSpPr>
          <p:cNvPr id="5" name="Rectangle 4"/>
          <p:cNvSpPr/>
          <p:nvPr userDrawn="1"/>
        </p:nvSpPr>
        <p:spPr>
          <a:xfrm>
            <a:off x="0" y="-49941"/>
            <a:ext cx="12262157" cy="14982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76449534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Footer Only">
    <p:spTree>
      <p:nvGrpSpPr>
        <p:cNvPr id="1" name=""/>
        <p:cNvGrpSpPr/>
        <p:nvPr/>
      </p:nvGrpSpPr>
      <p:grpSpPr>
        <a:xfrm>
          <a:off x="0" y="0"/>
          <a:ext cx="0" cy="0"/>
        </a:xfrm>
      </p:grpSpPr>
      <p:sp>
        <p:nvSpPr>
          <p:cNvPr id="5" name="Rectangle 4"/>
          <p:cNvSpPr/>
          <p:nvPr/>
        </p:nvSpPr>
        <p:spPr>
          <a:xfrm>
            <a:off x="0" y="6118030"/>
            <a:ext cx="12192001" cy="7680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a:off x="5176968" y="6533804"/>
            <a:ext cx="1514777" cy="171936"/>
          </a:xfrm>
        </p:spPr>
        <p:txBody>
          <a:bodyPr/>
          <a:lstStyle/>
          <a:p>
            <a:endParaRPr lang="en-US"/>
          </a:p>
        </p:txBody>
      </p:sp>
      <p:sp>
        <p:nvSpPr>
          <p:cNvPr id="4" name="Slide Number Placeholder 3"/>
          <p:cNvSpPr>
            <a:spLocks noGrp="1"/>
          </p:cNvSpPr>
          <p:nvPr>
            <p:ph type="sldNum" sz="quarter" idx="12"/>
          </p:nvPr>
        </p:nvSpPr>
        <p:spPr>
          <a:xfrm>
            <a:off x="10931236" y="6248541"/>
            <a:ext cx="906088" cy="193824"/>
          </a:xfrm>
        </p:spPr>
        <p:txBody>
          <a:bodyPr/>
          <a:lstStyle>
            <a:lvl1pPr>
              <a:defRPr sz="1000">
                <a:latin typeface="Times New Roman" panose="02020603050405020304" pitchFamily="18" charset="0"/>
                <a:cs typeface="Times New Roman" panose="02020603050405020304" pitchFamily="18" charset="0"/>
              </a:defRPr>
            </a:lvl1pPr>
          </a:lstStyle>
          <a:p>
            <a:r>
              <a:rPr lang="en-US"/>
              <a:t>April 9, 2020</a:t>
            </a:r>
          </a:p>
        </p:txBody>
      </p:sp>
      <p:pic>
        <p:nvPicPr>
          <p:cNvPr id="7" name="Picture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72268" y="6248540"/>
            <a:ext cx="3432432" cy="457200"/>
          </a:xfrm>
          <a:prstGeom prst="rect">
            <a:avLst/>
          </a:prstGeom>
        </p:spPr>
      </p:pic>
    </p:spTree>
    <p:extLst>
      <p:ext uri="{BB962C8B-B14F-4D97-AF65-F5344CB8AC3E}">
        <p14:creationId xmlns:p14="http://schemas.microsoft.com/office/powerpoint/2010/main" val="407835280"/>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114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6400800" y="6354931"/>
            <a:ext cx="1365326"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5" name="Footer Placeholder 4"/>
          <p:cNvSpPr>
            <a:spLocks noGrp="1"/>
          </p:cNvSpPr>
          <p:nvPr>
            <p:ph type="ftr" sz="quarter" idx="3"/>
          </p:nvPr>
        </p:nvSpPr>
        <p:spPr>
          <a:xfrm>
            <a:off x="7960659" y="6356350"/>
            <a:ext cx="2494878"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10650070" y="6356350"/>
            <a:ext cx="703729" cy="365125"/>
          </a:xfrm>
          <a:prstGeom prst="rect">
            <a:avLst/>
          </a:prstGeom>
        </p:spPr>
        <p:txBody>
          <a:bodyPr vert="horz" lIns="91440" tIns="45720" rIns="91440" bIns="45720" rtlCol="0" anchor="ctr"/>
          <a:lstStyle>
            <a:lvl1pPr algn="r">
              <a:defRPr sz="1200">
                <a:solidFill>
                  <a:schemeClr val="bg1"/>
                </a:solidFill>
              </a:defRPr>
            </a:lvl1pPr>
          </a:lstStyle>
          <a:p>
            <a:fld id="{C6C19187-0210-4CC7-AE51-7FFB2AB55339}" type="slidenum">
              <a:rPr lang="en-US" smtClean="0"/>
              <a:t>‹#›</a:t>
            </a:fld>
            <a:endParaRPr lang="en-US"/>
          </a:p>
        </p:txBody>
      </p:sp>
    </p:spTree>
    <p:extLst>
      <p:ext uri="{BB962C8B-B14F-4D97-AF65-F5344CB8AC3E}">
        <p14:creationId xmlns:p14="http://schemas.microsoft.com/office/powerpoint/2010/main" val="4124380334"/>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675" r:id="rId15"/>
    <p:sldLayoutId id="2147483690" r:id="rId16"/>
    <p:sldLayoutId id="2147483663" r:id="rId17"/>
    <p:sldLayoutId id="2147483706" r:id="rId18"/>
  </p:sldLayoutIdLst>
  <p:transition/>
  <p:timing/>
  <p:hf hdr="0" ftr="0" dt="0"/>
  <p:txStyles>
    <p:title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tx2"/>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2"/>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Courier New" panose="02070309020205020404" pitchFamily="49" charset="0"/>
        <a:buChar char="o"/>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8.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4.xml" /><Relationship Id="rId2" Type="http://schemas.openxmlformats.org/officeDocument/2006/relationships/notesSlide" Target="../notesSlides/notesSlide14.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TextBox 3"/>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2-66</a:t>
            </a:r>
          </a:p>
        </p:txBody>
      </p:sp>
      <p:sp>
        <p:nvSpPr>
          <p:cNvPr id="6" name="Title 1"/>
          <p:cNvSpPr txBox="1"/>
          <p:nvPr/>
        </p:nvSpPr>
        <p:spPr>
          <a:xfrm>
            <a:off x="1585546" y="1107346"/>
            <a:ext cx="9144000" cy="1861889"/>
          </a:xfrm>
          <a:prstGeom prst="rect">
            <a:avLst/>
          </a:prstGeom>
        </p:spPr>
        <p:txBody>
          <a:bodyP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r>
              <a:rPr lang="en-US" sz="3600">
                <a:solidFill>
                  <a:srgbClr val="002060"/>
                </a:solidFill>
              </a:rPr>
              <a:t>University of Missouri System</a:t>
            </a:r>
            <a:br>
              <a:rPr lang="en-US" sz="3600">
                <a:solidFill>
                  <a:srgbClr val="002060"/>
                </a:solidFill>
              </a:rPr>
            </a:br>
            <a:r>
              <a:rPr lang="en-US" sz="3600">
                <a:solidFill>
                  <a:srgbClr val="002060"/>
                </a:solidFill>
              </a:rPr>
              <a:t>Board of Curators</a:t>
            </a:r>
            <a:br>
              <a:rPr lang="en-US" sz="3600">
                <a:solidFill>
                  <a:srgbClr val="002060"/>
                </a:solidFill>
              </a:rPr>
            </a:br>
            <a:r>
              <a:rPr lang="en-US" sz="3600">
                <a:solidFill>
                  <a:srgbClr val="002060"/>
                </a:solidFill>
              </a:rPr>
              <a:t>April 20, 2023</a:t>
            </a:r>
          </a:p>
        </p:txBody>
      </p:sp>
      <p:sp>
        <p:nvSpPr>
          <p:cNvPr id="7" name="Subtitle 2"/>
          <p:cNvSpPr>
            <a:spLocks noGrp="1"/>
          </p:cNvSpPr>
          <p:nvPr>
            <p:ph type="subTitle" idx="1"/>
          </p:nvPr>
        </p:nvSpPr>
        <p:spPr>
          <a:xfrm>
            <a:off x="1828800" y="3429000"/>
            <a:ext cx="8534400" cy="2064534"/>
          </a:xfrm>
        </p:spPr>
        <p:txBody>
          <a:bodyPr/>
          <a:lstStyle/>
          <a:p>
            <a:r>
              <a:rPr lang="en-US"/>
              <a:t>Fiscal Years 2023 – 2028 Capital Plans for MU, </a:t>
            </a:r>
          </a:p>
          <a:p>
            <a:r>
              <a:rPr lang="en-US"/>
              <a:t>MU Health Care, S&amp;T, UMKC, and UMSL</a:t>
            </a:r>
          </a:p>
          <a:p>
            <a:r>
              <a:rPr lang="en-US"/>
              <a:t>UM</a:t>
            </a:r>
          </a:p>
        </p:txBody>
      </p:sp>
    </p:spTree>
    <p:extLst>
      <p:ext uri="{BB962C8B-B14F-4D97-AF65-F5344CB8AC3E}">
        <p14:creationId xmlns:p14="http://schemas.microsoft.com/office/powerpoint/2010/main" val="2324348217"/>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Subtitle 2"/>
          <p:cNvSpPr txBox="1"/>
          <p:nvPr/>
        </p:nvSpPr>
        <p:spPr>
          <a:xfrm>
            <a:off x="776377" y="1635853"/>
            <a:ext cx="10222301" cy="42616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tx2"/>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tx2"/>
              </a:buClr>
              <a:buFont typeface="Courier New" panose="02070309020205020404" pitchFamily="49" charset="0"/>
              <a:buChar char="o"/>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tx2"/>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tx2"/>
              </a:buClr>
              <a:buFont typeface="Courier New" panose="02070309020205020404" pitchFamily="49" charset="0"/>
              <a:buChar char="o"/>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tx2"/>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rgbClr val="2D3D54"/>
              </a:buClr>
              <a:buNone/>
              <a:defRPr/>
            </a:pPr>
            <a:r>
              <a:rPr lang="en-US" sz="3200">
                <a:solidFill>
                  <a:prstClr val="black"/>
                </a:solidFill>
              </a:rPr>
              <a:t>Capital Plan included in Finance Plan:</a:t>
            </a:r>
          </a:p>
          <a:p>
            <a:pPr marL="0" indent="0">
              <a:buClr>
                <a:srgbClr val="2D3D54"/>
              </a:buClr>
              <a:buNone/>
              <a:defRPr/>
            </a:pPr>
            <a:endParaRPr lang="en-US" sz="1000">
              <a:solidFill>
                <a:prstClr val="black"/>
              </a:solidFill>
            </a:endParaRPr>
          </a:p>
          <a:p>
            <a:pPr lvl="1">
              <a:buClr>
                <a:srgbClr val="2D3D54"/>
              </a:buClr>
              <a:buFont typeface="Wingdings" panose="05000000000000000000" pitchFamily="2" charset="2"/>
              <a:buChar char="§"/>
              <a:defRPr/>
            </a:pPr>
            <a:r>
              <a:rPr kumimoji="0" lang="en-US" sz="2800" b="0" i="0" u="none" strike="noStrike" kern="1200" cap="none" spc="0" normalizeH="0" baseline="0" noProof="0">
                <a:ln>
                  <a:noFill/>
                </a:ln>
                <a:solidFill>
                  <a:prstClr val="black"/>
                </a:solidFill>
                <a:effectLst/>
                <a:uLnTx/>
                <a:uFillTx/>
                <a:ea typeface="+mn-ea"/>
                <a:cs typeface="+mn-cs"/>
              </a:rPr>
              <a:t>Engineering Research Laboratory Addition and Renovation</a:t>
            </a:r>
          </a:p>
          <a:p>
            <a:pPr lvl="1">
              <a:buClr>
                <a:srgbClr val="2D3D54"/>
              </a:buClr>
              <a:buFont typeface="Wingdings" panose="05000000000000000000" pitchFamily="2" charset="2"/>
              <a:buChar char="§"/>
              <a:defRPr/>
            </a:pPr>
            <a:r>
              <a:rPr lang="en-US" sz="2800">
                <a:solidFill>
                  <a:prstClr val="black"/>
                </a:solidFill>
              </a:rPr>
              <a:t>Schrenk Hall East Renovation</a:t>
            </a:r>
            <a:endParaRPr kumimoji="0" lang="en-US" sz="2800" b="0" i="0" u="none" strike="noStrike" kern="1200" cap="none" spc="0" normalizeH="0" baseline="0" noProof="0">
              <a:ln>
                <a:noFill/>
              </a:ln>
              <a:solidFill>
                <a:prstClr val="black"/>
              </a:solidFill>
              <a:effectLst/>
              <a:uLnTx/>
              <a:uFillTx/>
              <a:ea typeface="+mn-ea"/>
              <a:cs typeface="+mn-cs"/>
            </a:endParaRPr>
          </a:p>
          <a:p>
            <a:pPr lvl="1">
              <a:buClr>
                <a:srgbClr val="2D3D54"/>
              </a:buClr>
              <a:buFont typeface="Wingdings" panose="05000000000000000000" pitchFamily="2" charset="2"/>
              <a:buChar char="§"/>
              <a:defRPr/>
            </a:pPr>
            <a:r>
              <a:rPr lang="en-US" sz="2800">
                <a:effectLst/>
                <a:ea typeface="Times New Roman" panose="02020603050405020304" pitchFamily="18" charset="0"/>
              </a:rPr>
              <a:t>Norwood, Parker, and Harris HVAC Systems Replacement</a:t>
            </a:r>
            <a:endParaRPr lang="en-US" sz="2800">
              <a:solidFill>
                <a:prstClr val="black"/>
              </a:solidFill>
            </a:endParaRPr>
          </a:p>
          <a:p>
            <a:pPr marL="457200" lvl="1" indent="0">
              <a:buClr>
                <a:srgbClr val="2D3D54"/>
              </a:buClr>
              <a:buNone/>
              <a:defRPr/>
            </a:pPr>
            <a:endParaRPr lang="en-US" sz="1800">
              <a:solidFill>
                <a:prstClr val="black"/>
              </a:solidFill>
            </a:endParaRPr>
          </a:p>
          <a:p>
            <a:pPr marL="457200" lvl="1" indent="0">
              <a:buClr>
                <a:srgbClr val="2D3D54"/>
              </a:buClr>
              <a:buNone/>
              <a:defRPr/>
            </a:pPr>
            <a:r>
              <a:rPr lang="en-US" sz="2800">
                <a:solidFill>
                  <a:prstClr val="black"/>
                </a:solidFill>
              </a:rPr>
              <a:t>Approved in FY23: </a:t>
            </a:r>
          </a:p>
          <a:p>
            <a:pPr lvl="1">
              <a:buClr>
                <a:srgbClr val="2D3D54"/>
              </a:buClr>
              <a:buFont typeface="Wingdings" panose="05000000000000000000" pitchFamily="2" charset="2"/>
              <a:buChar char="§"/>
              <a:defRPr/>
            </a:pPr>
            <a:r>
              <a:rPr lang="en-US" sz="2800">
                <a:solidFill>
                  <a:prstClr val="black"/>
                </a:solidFill>
              </a:rPr>
              <a:t>Missouri Protoplex – Phase II</a:t>
            </a:r>
          </a:p>
          <a:p>
            <a:pPr lvl="1">
              <a:buClr>
                <a:srgbClr val="2D3D54"/>
              </a:buClr>
              <a:buFont typeface="Wingdings" panose="05000000000000000000" pitchFamily="2" charset="2"/>
              <a:buChar char="§"/>
              <a:defRPr/>
            </a:pPr>
            <a:r>
              <a:rPr lang="en-US" sz="2800">
                <a:effectLst/>
                <a:ea typeface="Times New Roman" panose="02020603050405020304" pitchFamily="18" charset="0"/>
              </a:rPr>
              <a:t>Substation Relocation</a:t>
            </a:r>
          </a:p>
          <a:p>
            <a:pPr lvl="1">
              <a:buClr>
                <a:srgbClr val="2D3D54"/>
              </a:buClr>
              <a:buFont typeface="Arial" panose="020b0604020202020204" pitchFamily="34" charset="0"/>
              <a:buChar char="•"/>
              <a:defRPr/>
            </a:pPr>
            <a:endParaRPr lang="en-US" sz="2800">
              <a:solidFill>
                <a:prstClr val="black"/>
              </a:solidFill>
            </a:endParaRPr>
          </a:p>
          <a:p>
            <a:pPr marL="457200" marR="0" lvl="0" indent="-457200" algn="l" defTabSz="914400" rtl="0" eaLnBrk="1" fontAlgn="auto" latinLnBrk="0" hangingPunct="1">
              <a:lnSpc>
                <a:spcPct val="90000"/>
              </a:lnSpc>
              <a:spcBef>
                <a:spcPts val="1000"/>
              </a:spcBef>
              <a:spcAft>
                <a:spcPct val="0"/>
              </a:spcAft>
              <a:buClr>
                <a:srgbClr val="2D3D54"/>
              </a:buClr>
              <a:buSzTx/>
              <a:buFont typeface="Arial" panose="020b0604020202020204" pitchFamily="34" charset="0"/>
              <a:buChar char="•"/>
              <a:defRPr/>
            </a:pPr>
            <a:endParaRPr kumimoji="0" lang="en-US" sz="2800" b="0" i="0" u="none" strike="noStrike" kern="1200" cap="none" spc="0" normalizeH="0" baseline="0" noProof="0">
              <a:ln>
                <a:noFill/>
              </a:ln>
              <a:solidFill>
                <a:prstClr val="black"/>
              </a:solidFill>
              <a:effectLst/>
              <a:uLnTx/>
              <a:uFillTx/>
              <a:latin typeface="Arial"/>
              <a:ea typeface="+mn-ea"/>
              <a:cs typeface="+mn-cs"/>
            </a:endParaRPr>
          </a:p>
          <a:p>
            <a:pPr marL="457200" marR="0" lvl="0" indent="-457200" algn="l" defTabSz="914400" rtl="0" eaLnBrk="1" fontAlgn="auto" latinLnBrk="0" hangingPunct="1">
              <a:lnSpc>
                <a:spcPct val="90000"/>
              </a:lnSpc>
              <a:spcBef>
                <a:spcPts val="1000"/>
              </a:spcBef>
              <a:spcAft>
                <a:spcPct val="0"/>
              </a:spcAft>
              <a:buClr>
                <a:srgbClr val="2D3D54"/>
              </a:buClr>
              <a:buSzTx/>
              <a:buFont typeface="Arial" panose="020b0604020202020204" pitchFamily="34" charset="0"/>
              <a:buChar char="•"/>
              <a:defRPr/>
            </a:pPr>
            <a:endParaRPr lang="en-US">
              <a:solidFill>
                <a:prstClr val="black"/>
              </a:solidFill>
              <a:latin typeface="Arial"/>
            </a:endParaRPr>
          </a:p>
          <a:p>
            <a:pPr marL="457200" marR="0" lvl="0" indent="-457200" algn="l" defTabSz="914400" rtl="0" eaLnBrk="1" fontAlgn="auto" latinLnBrk="0" hangingPunct="1">
              <a:lnSpc>
                <a:spcPct val="90000"/>
              </a:lnSpc>
              <a:spcBef>
                <a:spcPts val="1000"/>
              </a:spcBef>
              <a:spcAft>
                <a:spcPct val="0"/>
              </a:spcAft>
              <a:buClr>
                <a:srgbClr val="2D3D54"/>
              </a:buClr>
              <a:buSzTx/>
              <a:buFont typeface="Arial" panose="020b0604020202020204" pitchFamily="34" charset="0"/>
              <a:buChar char="•"/>
              <a:defRPr/>
            </a:pPr>
            <a:endParaRPr kumimoji="0" lang="en-US" sz="2800" b="0" i="0" u="none" strike="noStrike" kern="1200" cap="none" spc="0" normalizeH="0" baseline="0" noProof="0">
              <a:ln>
                <a:noFill/>
              </a:ln>
              <a:solidFill>
                <a:prstClr val="black"/>
              </a:solidFill>
              <a:effectLst/>
              <a:uLnTx/>
              <a:uFillTx/>
              <a:latin typeface="Arial"/>
              <a:ea typeface="+mn-ea"/>
              <a:cs typeface="+mn-cs"/>
            </a:endParaRPr>
          </a:p>
        </p:txBody>
      </p:sp>
      <p:sp>
        <p:nvSpPr>
          <p:cNvPr id="5" name="Title 1"/>
          <p:cNvSpPr txBox="1"/>
          <p:nvPr/>
        </p:nvSpPr>
        <p:spPr>
          <a:xfrm>
            <a:off x="838200" y="516835"/>
            <a:ext cx="10515600" cy="105190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marL="0" marR="0" lvl="0" indent="0" algn="ctr" defTabSz="914400" rtl="0" eaLnBrk="1" fontAlgn="auto" latinLnBrk="0" hangingPunct="1">
              <a:lnSpc>
                <a:spcPct val="90000"/>
              </a:lnSpc>
              <a:spcBef>
                <a:spcPct val="0"/>
              </a:spcBef>
              <a:spcAft>
                <a:spcPct val="0"/>
              </a:spcAft>
              <a:buClrTx/>
              <a:buSzTx/>
              <a:buFontTx/>
              <a:buNone/>
              <a:defRPr/>
            </a:pPr>
            <a:r>
              <a:rPr kumimoji="0" lang="en-US" b="0" i="0" u="none" strike="noStrike" kern="1200" cap="none" spc="0" normalizeH="0" baseline="0" noProof="0">
                <a:ln>
                  <a:noFill/>
                </a:ln>
                <a:solidFill>
                  <a:prstClr val="black"/>
                </a:solidFill>
                <a:effectLst/>
                <a:uLnTx/>
                <a:uFillTx/>
                <a:latin typeface="Arial"/>
                <a:ea typeface="+mj-ea"/>
                <a:cs typeface="+mj-cs"/>
              </a:rPr>
              <a:t>S&amp;T FY23 – FY28 CAPITAL PLAN</a:t>
            </a:r>
          </a:p>
        </p:txBody>
      </p:sp>
      <p:sp>
        <p:nvSpPr>
          <p:cNvPr id="2" name="TextBox 1">
            <a:extLst>
              <a:ext uri="{FF2B5EF4-FFF2-40B4-BE49-F238E27FC236}">
                <a16:creationId xmlns:a16="http://schemas.microsoft.com/office/drawing/2014/main" id="{5095C8FF-CC71-6E6E-41B6-2C136D361A85}"/>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2-75</a:t>
            </a:r>
          </a:p>
        </p:txBody>
      </p:sp>
    </p:spTree>
    <p:extLst>
      <p:ext uri="{BB962C8B-B14F-4D97-AF65-F5344CB8AC3E}">
        <p14:creationId xmlns:p14="http://schemas.microsoft.com/office/powerpoint/2010/main" val="3422678424"/>
      </p:ext>
    </p:extLst>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619676" y="982413"/>
            <a:ext cx="10959793" cy="3951851"/>
          </a:xfrm>
          <a:prstGeom prst="rect">
            <a:avLst/>
          </a:prstGeom>
          <a:noFill/>
        </p:spPr>
        <p:txBody>
          <a:bodyPr wrap="square" rtlCol="0">
            <a:spAutoFit/>
          </a:bodyPr>
          <a:lstStyle/>
          <a:p>
            <a:pPr marL="457200">
              <a:lnSpc>
                <a:spcPct val="90000"/>
              </a:lnSpc>
              <a:spcBef>
                <a:spcPts val="1000"/>
              </a:spcBef>
              <a:buClr>
                <a:srgbClr val="2D3D54"/>
              </a:buClr>
              <a:defRPr/>
            </a:pPr>
            <a:endParaRPr lang="en-US" sz="1200">
              <a:solidFill>
                <a:prstClr val="black"/>
              </a:solidFill>
            </a:endParaRPr>
          </a:p>
          <a:p>
            <a:pPr lvl="0" defTabSz="457200">
              <a:defRPr/>
            </a:pPr>
            <a:endParaRPr lang="en-US" sz="3200">
              <a:solidFill>
                <a:prstClr val="black"/>
              </a:solidFill>
              <a:latin typeface="Arial"/>
            </a:endParaRPr>
          </a:p>
          <a:p>
            <a:pPr lvl="0" defTabSz="457200">
              <a:defRPr/>
            </a:pPr>
            <a:r>
              <a:rPr lang="en-US" sz="3200">
                <a:solidFill>
                  <a:prstClr val="black"/>
                </a:solidFill>
                <a:latin typeface="Arial"/>
              </a:rPr>
              <a:t>Strategic</a:t>
            </a:r>
            <a:r>
              <a:rPr kumimoji="0" lang="en-US" sz="3200" b="0" i="0" u="none" strike="noStrike" kern="1200" cap="none" spc="0" normalizeH="0" baseline="0" noProof="0">
                <a:ln>
                  <a:noFill/>
                </a:ln>
                <a:solidFill>
                  <a:prstClr val="black"/>
                </a:solidFill>
                <a:effectLst/>
                <a:uLnTx/>
                <a:uFillTx/>
                <a:latin typeface="Arial"/>
                <a:ea typeface="+mn-ea"/>
                <a:cs typeface="+mn-cs"/>
              </a:rPr>
              <a:t> Projects Development Plan:</a:t>
            </a:r>
          </a:p>
          <a:p>
            <a:pPr lvl="0" defTabSz="457200">
              <a:defRPr/>
            </a:pPr>
            <a:endParaRPr kumimoji="0" lang="en-US" sz="1200" b="0" i="0" u="none" strike="noStrike" kern="1200" cap="none" spc="0" normalizeH="0" baseline="0" noProof="0">
              <a:ln>
                <a:noFill/>
              </a:ln>
              <a:solidFill>
                <a:prstClr val="black"/>
              </a:solidFill>
              <a:effectLst/>
              <a:uLnTx/>
              <a:uFillTx/>
              <a:latin typeface="Arial"/>
              <a:ea typeface="+mn-ea"/>
              <a:cs typeface="+mn-cs"/>
            </a:endParaRPr>
          </a:p>
          <a:p>
            <a:pPr marL="914400" lvl="1" indent="-457200" algn="just">
              <a:buFont typeface="Wingdings" panose="05000000000000000000" pitchFamily="2" charset="2"/>
              <a:buChar char="§"/>
            </a:pPr>
            <a:r>
              <a:rPr lang="en-US" sz="2800">
                <a:effectLst/>
                <a:ea typeface="Times New Roman" panose="02020603050405020304" pitchFamily="18" charset="0"/>
              </a:rPr>
              <a:t>Innovation Campus Program Expansion</a:t>
            </a:r>
            <a:endParaRPr lang="en-US" sz="2800">
              <a:effectLst/>
              <a:ea typeface="Times New Roman" panose="02020603050405020304" pitchFamily="18" charset="0"/>
            </a:endParaRPr>
          </a:p>
          <a:p>
            <a:pPr marL="914400" lvl="1" indent="-457200">
              <a:buFont typeface="Wingdings" panose="05000000000000000000" pitchFamily="2" charset="2"/>
              <a:buChar char="§"/>
            </a:pPr>
            <a:r>
              <a:rPr lang="en-US" sz="2800">
                <a:ea typeface="Times New Roman" panose="02020603050405020304" pitchFamily="18" charset="0"/>
              </a:rPr>
              <a:t>Bioplex</a:t>
            </a:r>
          </a:p>
          <a:p>
            <a:pPr marL="914400" lvl="1" indent="-457200">
              <a:buFont typeface="Wingdings" panose="05000000000000000000" pitchFamily="2" charset="2"/>
              <a:buChar char="§"/>
            </a:pPr>
            <a:r>
              <a:rPr lang="en-US" sz="2800">
                <a:ea typeface="Times New Roman" panose="02020603050405020304" pitchFamily="18" charset="0"/>
              </a:rPr>
              <a:t>University Center West</a:t>
            </a:r>
          </a:p>
          <a:p>
            <a:pPr marL="914400" marR="457200" lvl="1" indent="-457200">
              <a:buFont typeface="Wingdings" panose="05000000000000000000" pitchFamily="2" charset="2"/>
              <a:buChar char="§"/>
              <a:tabLst>
                <a:tab pos="914400"/>
              </a:tabLst>
            </a:pPr>
            <a:r>
              <a:rPr lang="en-US" sz="2800">
                <a:effectLst/>
                <a:ea typeface="Times New Roman" panose="02020603050405020304" pitchFamily="18" charset="0"/>
              </a:rPr>
              <a:t>Computer Science Building Renovation</a:t>
            </a:r>
          </a:p>
          <a:p>
            <a:pPr marL="914400" marR="457200" lvl="1" indent="-457200">
              <a:buFont typeface="Wingdings" panose="05000000000000000000" pitchFamily="2" charset="2"/>
              <a:buChar char="§"/>
              <a:tabLst>
                <a:tab pos="914400"/>
              </a:tabLst>
            </a:pPr>
            <a:r>
              <a:rPr lang="en-US" sz="2800">
                <a:effectLst/>
                <a:ea typeface="Times New Roman" panose="02020603050405020304" pitchFamily="18" charset="0"/>
              </a:rPr>
              <a:t>Physics Building Renovation</a:t>
            </a:r>
          </a:p>
          <a:p>
            <a:pPr marL="800100" lvl="1" indent="-342900">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p:txBody>
      </p:sp>
      <p:sp>
        <p:nvSpPr>
          <p:cNvPr id="19" name="Title 1"/>
          <p:cNvSpPr txBox="1"/>
          <p:nvPr/>
        </p:nvSpPr>
        <p:spPr>
          <a:xfrm>
            <a:off x="923192" y="1125996"/>
            <a:ext cx="10357339" cy="7523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a:defRPr/>
            </a:pPr>
            <a:r>
              <a:rPr kumimoji="0" lang="en-US" b="0" i="0" u="none" strike="noStrike" kern="1200" cap="none" spc="0" normalizeH="0" baseline="0" noProof="0">
                <a:ln>
                  <a:noFill/>
                </a:ln>
                <a:solidFill>
                  <a:prstClr val="black"/>
                </a:solidFill>
                <a:effectLst/>
                <a:uLnTx/>
                <a:uFillTx/>
                <a:latin typeface="Arial"/>
                <a:ea typeface="+mj-ea"/>
                <a:cs typeface="+mj-cs"/>
              </a:rPr>
              <a:t>S&amp;T FY23 – FY28 CAPITAL PLAN</a:t>
            </a:r>
          </a:p>
          <a:p>
            <a:pPr marL="0" marR="0" lvl="0" indent="0" algn="ctr" defTabSz="914400" rtl="0" eaLnBrk="1" fontAlgn="auto" latinLnBrk="0" hangingPunct="1">
              <a:lnSpc>
                <a:spcPct val="90000"/>
              </a:lnSpc>
              <a:spcBef>
                <a:spcPct val="0"/>
              </a:spcBef>
              <a:spcAft>
                <a:spcPct val="0"/>
              </a:spcAft>
              <a:buClrTx/>
              <a:buSzTx/>
              <a:buFontTx/>
              <a:buNone/>
              <a:defRPr/>
            </a:pPr>
            <a:endParaRPr kumimoji="0" lang="en-US" sz="4000" b="0" i="0" u="none" strike="noStrike" kern="1200" cap="none" spc="0" normalizeH="0" baseline="0" noProof="0">
              <a:ln>
                <a:noFill/>
              </a:ln>
              <a:solidFill>
                <a:prstClr val="black"/>
              </a:solidFill>
              <a:effectLst/>
              <a:uLnTx/>
              <a:uFillTx/>
              <a:latin typeface="Arial"/>
              <a:ea typeface="+mj-ea"/>
              <a:cs typeface="+mj-cs"/>
            </a:endParaRPr>
          </a:p>
        </p:txBody>
      </p:sp>
      <p:sp>
        <p:nvSpPr>
          <p:cNvPr id="2" name="TextBox 1">
            <a:extLst>
              <a:ext uri="{FF2B5EF4-FFF2-40B4-BE49-F238E27FC236}">
                <a16:creationId xmlns:a16="http://schemas.microsoft.com/office/drawing/2014/main" id="{92096723-FB0C-E036-4E40-163E571A309E}"/>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2-76</a:t>
            </a:r>
          </a:p>
        </p:txBody>
      </p:sp>
    </p:spTree>
    <p:extLst>
      <p:ext uri="{BB962C8B-B14F-4D97-AF65-F5344CB8AC3E}">
        <p14:creationId xmlns:p14="http://schemas.microsoft.com/office/powerpoint/2010/main" val="2641819326"/>
      </p:ext>
    </p:ext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800101" y="1201228"/>
            <a:ext cx="10095061" cy="5724644"/>
          </a:xfrm>
          <a:prstGeom prst="rect">
            <a:avLst/>
          </a:prstGeom>
          <a:noFill/>
        </p:spPr>
        <p:txBody>
          <a:bodyPr wrap="square" rtlCol="0">
            <a:spAutoFit/>
          </a:bodyPr>
          <a:lstStyle/>
          <a:p>
            <a:pPr defTabSz="457200">
              <a:defRPr/>
            </a:pPr>
            <a:r>
              <a:rPr lang="en-US" sz="3200">
                <a:solidFill>
                  <a:prstClr val="black"/>
                </a:solidFill>
              </a:rPr>
              <a:t>Capital Plan included in Finance Plan:</a:t>
            </a:r>
          </a:p>
          <a:p>
            <a:pPr defTabSz="457200">
              <a:defRPr/>
            </a:pPr>
            <a:endParaRPr lang="en-US" sz="1200">
              <a:solidFill>
                <a:prstClr val="black"/>
              </a:solidFill>
            </a:endParaRPr>
          </a:p>
          <a:p>
            <a:pPr marL="914400" marR="457200" lvl="1" indent="-457200">
              <a:buFont typeface="Wingdings" panose="05000000000000000000" pitchFamily="2" charset="2"/>
              <a:buChar char="§"/>
              <a:tabLst>
                <a:tab pos="1143000"/>
              </a:tabLst>
            </a:pPr>
            <a:r>
              <a:rPr lang="en-US" sz="2800">
                <a:effectLst/>
                <a:ea typeface="Times New Roman" panose="02020603050405020304" pitchFamily="18" charset="0"/>
              </a:rPr>
              <a:t>Central Utility Plant – North Campus</a:t>
            </a:r>
          </a:p>
          <a:p>
            <a:pPr marL="914400" marR="457200" lvl="1" indent="-457200">
              <a:buFont typeface="Wingdings" panose="05000000000000000000" pitchFamily="2" charset="2"/>
              <a:buChar char="§"/>
              <a:tabLst>
                <a:tab pos="1143000"/>
              </a:tabLst>
            </a:pPr>
            <a:endParaRPr lang="en-US">
              <a:effectLst/>
              <a:ea typeface="Times New Roman" panose="02020603050405020304" pitchFamily="18" charset="0"/>
            </a:endParaRPr>
          </a:p>
          <a:p>
            <a:pPr marR="457200" lvl="1">
              <a:tabLst>
                <a:tab pos="1143000"/>
              </a:tabLst>
            </a:pPr>
            <a:r>
              <a:rPr lang="en-US" sz="2800">
                <a:solidFill>
                  <a:prstClr val="black"/>
                </a:solidFill>
              </a:rPr>
              <a:t>Approved in FY23:</a:t>
            </a:r>
            <a:endParaRPr lang="en-US" sz="2800">
              <a:effectLst/>
              <a:ea typeface="Times New Roman" panose="02020603050405020304" pitchFamily="18" charset="0"/>
            </a:endParaRPr>
          </a:p>
          <a:p>
            <a:pPr marL="914400" lvl="1" indent="-457200">
              <a:buFont typeface="Wingdings" panose="05000000000000000000" pitchFamily="2" charset="2"/>
              <a:buChar char="§"/>
              <a:tabLst>
                <a:tab pos="1143000"/>
              </a:tabLst>
            </a:pPr>
            <a:r>
              <a:rPr lang="en-US" sz="2800">
                <a:effectLst/>
                <a:ea typeface="Times New Roman" panose="02020603050405020304" pitchFamily="18" charset="0"/>
              </a:rPr>
              <a:t>Optometry and Honors College Consolidation</a:t>
            </a:r>
          </a:p>
          <a:p>
            <a:pPr marL="914400" lvl="1" indent="-457200">
              <a:buFont typeface="Wingdings" panose="05000000000000000000" pitchFamily="2" charset="2"/>
              <a:buChar char="§"/>
            </a:pPr>
            <a:r>
              <a:rPr lang="en-US" sz="2800">
                <a:effectLst/>
                <a:ea typeface="Times New Roman" panose="02020603050405020304" pitchFamily="18" charset="0"/>
              </a:rPr>
              <a:t>Music and Fine Art Relocation to Arts &amp; Administration Building, North Campus</a:t>
            </a:r>
          </a:p>
          <a:p>
            <a:pPr marL="914400" lvl="1" indent="-457200">
              <a:buFont typeface="Wingdings" panose="05000000000000000000" pitchFamily="2" charset="2"/>
              <a:buChar char="§"/>
              <a:tabLst>
                <a:tab pos="1143000"/>
              </a:tabLst>
            </a:pPr>
            <a:r>
              <a:rPr lang="en-US" sz="2800">
                <a:effectLst/>
                <a:ea typeface="Times New Roman" panose="02020603050405020304" pitchFamily="18" charset="0"/>
              </a:rPr>
              <a:t>College of Education to Quad Area</a:t>
            </a:r>
          </a:p>
          <a:p>
            <a:pPr marL="914400" lvl="1" indent="-457200">
              <a:buFont typeface="Wingdings" panose="05000000000000000000" pitchFamily="2" charset="2"/>
              <a:buChar char="§"/>
              <a:tabLst>
                <a:tab pos="1143000"/>
              </a:tabLst>
            </a:pPr>
            <a:r>
              <a:rPr lang="en-US" sz="2800">
                <a:effectLst/>
                <a:ea typeface="Times New Roman" panose="02020603050405020304" pitchFamily="18" charset="0"/>
              </a:rPr>
              <a:t>Thomas Jefferson Library Renovation</a:t>
            </a:r>
          </a:p>
          <a:p>
            <a:pPr marL="914400" lvl="1" indent="-457200">
              <a:buFont typeface="Wingdings" panose="05000000000000000000" pitchFamily="2" charset="2"/>
              <a:buChar char="§"/>
              <a:tabLst>
                <a:tab pos="1143000"/>
              </a:tabLst>
            </a:pPr>
            <a:r>
              <a:rPr lang="en-US" sz="2800">
                <a:effectLst/>
                <a:ea typeface="Times New Roman" panose="02020603050405020304" pitchFamily="18" charset="0"/>
              </a:rPr>
              <a:t>Richter Family – Welcome &amp; Alumni Center</a:t>
            </a:r>
          </a:p>
          <a:p>
            <a:pPr marL="2057400" marR="457200">
              <a:spcBef>
                <a:spcPct val="0"/>
              </a:spcBef>
              <a:spcAft>
                <a:spcPct val="0"/>
              </a:spcAft>
              <a:tabLst>
                <a:tab pos="1143000"/>
              </a:tabLst>
            </a:pPr>
            <a:r>
              <a:rPr lang="en-US" sz="1800">
                <a:effectLst/>
                <a:latin typeface="Times New Roman" panose="02020603050405020304" pitchFamily="18" charset="0"/>
                <a:ea typeface="Times New Roman" panose="02020603050405020304" pitchFamily="18" charset="0"/>
              </a:rPr>
              <a:t> </a:t>
            </a:r>
          </a:p>
          <a:p>
            <a:pPr marL="800100" lvl="1" indent="-342900">
              <a:buFont typeface="Symbol" panose="05050102010706020507" pitchFamily="18" charset="2"/>
              <a:buChar char=""/>
            </a:pPr>
            <a:endParaRPr lang="en-US" sz="2800">
              <a:effectLst/>
              <a:ea typeface="Times New Roman" panose="02020603050405020304" pitchFamily="18" charset="0"/>
            </a:endParaRPr>
          </a:p>
          <a:p>
            <a:pPr marL="342900" marR="0" lvl="0" indent="-342900" algn="l" defTabSz="457200" rtl="0" eaLnBrk="1" fontAlgn="auto" latinLnBrk="0" hangingPunct="1">
              <a:lnSpc>
                <a:spcPct val="100000"/>
              </a:lnSpc>
              <a:spcBef>
                <a:spcPct val="0"/>
              </a:spcBef>
              <a:spcAft>
                <a:spcPct val="0"/>
              </a:spcAft>
              <a:buClrTx/>
              <a:buSzTx/>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p:txBody>
      </p:sp>
      <p:sp>
        <p:nvSpPr>
          <p:cNvPr id="19" name="Title 1"/>
          <p:cNvSpPr txBox="1"/>
          <p:nvPr/>
        </p:nvSpPr>
        <p:spPr>
          <a:xfrm>
            <a:off x="984738" y="405442"/>
            <a:ext cx="10243039" cy="79578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marL="0" marR="0" lvl="0" indent="0" algn="ctr" defTabSz="914400" rtl="0" eaLnBrk="1" fontAlgn="auto" latinLnBrk="0" hangingPunct="1">
              <a:lnSpc>
                <a:spcPct val="90000"/>
              </a:lnSpc>
              <a:spcBef>
                <a:spcPct val="0"/>
              </a:spcBef>
              <a:spcAft>
                <a:spcPct val="0"/>
              </a:spcAft>
              <a:buClrTx/>
              <a:buSzTx/>
              <a:buFontTx/>
              <a:buNone/>
              <a:defRPr/>
            </a:pPr>
            <a:r>
              <a:rPr kumimoji="0" lang="en-US" b="0" i="0" u="none" strike="noStrike" kern="1200" cap="none" spc="0" normalizeH="0" baseline="0" noProof="0">
                <a:ln>
                  <a:noFill/>
                </a:ln>
                <a:solidFill>
                  <a:prstClr val="black"/>
                </a:solidFill>
                <a:effectLst/>
                <a:uLnTx/>
                <a:uFillTx/>
                <a:latin typeface="Arial"/>
                <a:ea typeface="+mj-ea"/>
                <a:cs typeface="+mj-cs"/>
              </a:rPr>
              <a:t>UMSL FY23 – FY28 CAPITAL PLAN</a:t>
            </a:r>
          </a:p>
        </p:txBody>
      </p:sp>
      <p:sp>
        <p:nvSpPr>
          <p:cNvPr id="2" name="TextBox 1">
            <a:extLst>
              <a:ext uri="{FF2B5EF4-FFF2-40B4-BE49-F238E27FC236}">
                <a16:creationId xmlns:a16="http://schemas.microsoft.com/office/drawing/2014/main" id="{066ED8AD-EAE7-8B31-35F7-6EF67E9B3F1E}"/>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2-77</a:t>
            </a:r>
          </a:p>
        </p:txBody>
      </p:sp>
    </p:spTree>
    <p:extLst>
      <p:ext uri="{BB962C8B-B14F-4D97-AF65-F5344CB8AC3E}">
        <p14:creationId xmlns:p14="http://schemas.microsoft.com/office/powerpoint/2010/main" val="2286105377"/>
      </p:ext>
    </p:extLst>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619676" y="982413"/>
            <a:ext cx="10959793" cy="2597634"/>
          </a:xfrm>
          <a:prstGeom prst="rect">
            <a:avLst/>
          </a:prstGeom>
          <a:noFill/>
        </p:spPr>
        <p:txBody>
          <a:bodyPr wrap="square" rtlCol="0">
            <a:spAutoFit/>
          </a:bodyPr>
          <a:lstStyle/>
          <a:p>
            <a:pPr marL="457200">
              <a:lnSpc>
                <a:spcPct val="90000"/>
              </a:lnSpc>
              <a:spcBef>
                <a:spcPts val="1000"/>
              </a:spcBef>
              <a:buClr>
                <a:srgbClr val="2D3D54"/>
              </a:buClr>
              <a:defRPr/>
            </a:pPr>
            <a:endParaRPr lang="en-US" sz="1200">
              <a:solidFill>
                <a:prstClr val="black"/>
              </a:solidFill>
            </a:endParaRPr>
          </a:p>
          <a:p>
            <a:pPr lvl="0" defTabSz="457200">
              <a:defRPr/>
            </a:pPr>
            <a:endParaRPr lang="en-US" sz="3200">
              <a:solidFill>
                <a:prstClr val="black"/>
              </a:solidFill>
              <a:latin typeface="Arial"/>
            </a:endParaRPr>
          </a:p>
          <a:p>
            <a:pPr lvl="0" defTabSz="457200">
              <a:defRPr/>
            </a:pPr>
            <a:r>
              <a:rPr lang="en-US" sz="3200">
                <a:solidFill>
                  <a:prstClr val="black"/>
                </a:solidFill>
                <a:latin typeface="Arial"/>
              </a:rPr>
              <a:t>Strategic</a:t>
            </a:r>
            <a:r>
              <a:rPr kumimoji="0" lang="en-US" sz="3200" b="0" i="0" u="none" strike="noStrike" kern="1200" cap="none" spc="0" normalizeH="0" baseline="0" noProof="0">
                <a:ln>
                  <a:noFill/>
                </a:ln>
                <a:solidFill>
                  <a:prstClr val="black"/>
                </a:solidFill>
                <a:effectLst/>
                <a:uLnTx/>
                <a:uFillTx/>
                <a:latin typeface="Arial"/>
                <a:ea typeface="+mn-ea"/>
                <a:cs typeface="+mn-cs"/>
              </a:rPr>
              <a:t> Project Development Plan:</a:t>
            </a:r>
          </a:p>
          <a:p>
            <a:pPr lvl="0" defTabSz="457200">
              <a:defRPr/>
            </a:pPr>
            <a:endParaRPr kumimoji="0" lang="en-US" sz="1200" b="0" i="0" u="none" strike="noStrike" kern="1200" cap="none" spc="0" normalizeH="0" baseline="0" noProof="0">
              <a:ln>
                <a:noFill/>
              </a:ln>
              <a:solidFill>
                <a:prstClr val="black"/>
              </a:solidFill>
              <a:effectLst/>
              <a:uLnTx/>
              <a:uFillTx/>
              <a:latin typeface="Arial"/>
              <a:ea typeface="+mn-ea"/>
              <a:cs typeface="+mn-cs"/>
            </a:endParaRPr>
          </a:p>
          <a:p>
            <a:pPr marL="800100" lvl="1" indent="-342900" algn="just">
              <a:buFont typeface="Arial" panose="020b0604020202020204" pitchFamily="34" charset="0"/>
              <a:buChar char="•"/>
            </a:pPr>
            <a:r>
              <a:rPr lang="en-US" sz="2800">
                <a:effectLst/>
                <a:ea typeface="Times New Roman" panose="02020603050405020304" pitchFamily="18" charset="0"/>
              </a:rPr>
              <a:t>Stadler Hall Renovation</a:t>
            </a:r>
          </a:p>
          <a:p>
            <a:pPr marL="800100" lvl="1" indent="-342900">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a:p>
            <a:pPr marL="342900" marR="0" lvl="0" indent="-342900" algn="l" defTabSz="457200" rtl="0" eaLnBrk="1" fontAlgn="auto" latinLnBrk="0" hangingPunct="1">
              <a:lnSpc>
                <a:spcPct val="100000"/>
              </a:lnSpc>
              <a:spcBef>
                <a:spcPct val="0"/>
              </a:spcBef>
              <a:spcAft>
                <a:spcPct val="0"/>
              </a:spcAft>
              <a:buClrTx/>
              <a:buSzTx/>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p:txBody>
      </p:sp>
      <p:sp>
        <p:nvSpPr>
          <p:cNvPr id="19" name="Title 1"/>
          <p:cNvSpPr txBox="1"/>
          <p:nvPr/>
        </p:nvSpPr>
        <p:spPr>
          <a:xfrm>
            <a:off x="923192" y="1095768"/>
            <a:ext cx="10357339" cy="105459"/>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a:defRPr/>
            </a:pPr>
            <a:r>
              <a:rPr kumimoji="0" lang="en-US" b="0" i="0" u="none" strike="noStrike" kern="1200" cap="none" spc="0" normalizeH="0" baseline="0" noProof="0">
                <a:ln>
                  <a:noFill/>
                </a:ln>
                <a:solidFill>
                  <a:prstClr val="black"/>
                </a:solidFill>
                <a:effectLst/>
                <a:uLnTx/>
                <a:uFillTx/>
                <a:latin typeface="Arial"/>
                <a:ea typeface="+mj-ea"/>
                <a:cs typeface="+mj-cs"/>
              </a:rPr>
              <a:t>UMSL FY23 – FY28 CAPITAL PLAN</a:t>
            </a:r>
          </a:p>
          <a:p>
            <a:pPr marL="0" marR="0" lvl="0" indent="0" algn="ctr" defTabSz="914400" rtl="0" eaLnBrk="1" fontAlgn="auto" latinLnBrk="0" hangingPunct="1">
              <a:lnSpc>
                <a:spcPct val="90000"/>
              </a:lnSpc>
              <a:spcBef>
                <a:spcPct val="0"/>
              </a:spcBef>
              <a:spcAft>
                <a:spcPct val="0"/>
              </a:spcAft>
              <a:buClrTx/>
              <a:buSzTx/>
              <a:buFontTx/>
              <a:buNone/>
              <a:defRPr/>
            </a:pPr>
            <a:endParaRPr kumimoji="0" lang="en-US" sz="4000" b="0" i="0" u="none" strike="noStrike" kern="1200" cap="none" spc="0" normalizeH="0" baseline="0" noProof="0">
              <a:ln>
                <a:noFill/>
              </a:ln>
              <a:solidFill>
                <a:prstClr val="black"/>
              </a:solidFill>
              <a:effectLst/>
              <a:uLnTx/>
              <a:uFillTx/>
              <a:latin typeface="Arial"/>
              <a:ea typeface="+mj-ea"/>
              <a:cs typeface="+mj-cs"/>
            </a:endParaRPr>
          </a:p>
        </p:txBody>
      </p:sp>
      <p:sp>
        <p:nvSpPr>
          <p:cNvPr id="2" name="TextBox 1">
            <a:extLst>
              <a:ext uri="{FF2B5EF4-FFF2-40B4-BE49-F238E27FC236}">
                <a16:creationId xmlns:a16="http://schemas.microsoft.com/office/drawing/2014/main" id="{0CCBFE83-1AAA-F50A-BC6B-D8DB21B5CAA0}"/>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2-78</a:t>
            </a:r>
          </a:p>
        </p:txBody>
      </p:sp>
    </p:spTree>
    <p:extLst>
      <p:ext uri="{BB962C8B-B14F-4D97-AF65-F5344CB8AC3E}">
        <p14:creationId xmlns:p14="http://schemas.microsoft.com/office/powerpoint/2010/main" val="3796946113"/>
      </p:ext>
    </p:extLst>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extBox 1">
            <a:extLst>
              <a:ext uri="{FF2B5EF4-FFF2-40B4-BE49-F238E27FC236}">
                <a16:creationId xmlns:a16="http://schemas.microsoft.com/office/drawing/2014/main" id="{D5C36719-58E6-F772-4C5F-E1ED4BB31B99}"/>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2-79</a:t>
            </a:r>
          </a:p>
        </p:txBody>
      </p:sp>
    </p:spTree>
    <p:extLst>
      <p:ext uri="{BB962C8B-B14F-4D97-AF65-F5344CB8AC3E}">
        <p14:creationId xmlns:p14="http://schemas.microsoft.com/office/powerpoint/2010/main" val="2916911113"/>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a:xfrm>
            <a:off x="1981200" y="310393"/>
            <a:ext cx="8229600" cy="838899"/>
          </a:xfrm>
        </p:spPr>
        <p:txBody>
          <a:bodyPr>
            <a:normAutofit/>
          </a:bodyPr>
          <a:lstStyle/>
          <a:p>
            <a:pPr>
              <a:lnSpc>
                <a:spcPts val="3600"/>
              </a:lnSpc>
            </a:pPr>
            <a:r>
              <a:rPr lang="en-US"/>
              <a:t>Capital Planning</a:t>
            </a:r>
          </a:p>
        </p:txBody>
      </p:sp>
      <p:sp>
        <p:nvSpPr>
          <p:cNvPr id="3" name="Content Placeholder 2"/>
          <p:cNvSpPr>
            <a:spLocks noGrp="1"/>
          </p:cNvSpPr>
          <p:nvPr>
            <p:ph idx="1"/>
          </p:nvPr>
        </p:nvSpPr>
        <p:spPr>
          <a:xfrm>
            <a:off x="1107347" y="1417740"/>
            <a:ext cx="10125512" cy="4522388"/>
          </a:xfrm>
        </p:spPr>
        <p:txBody>
          <a:bodyPr>
            <a:normAutofit lnSpcReduction="10000"/>
          </a:bodyPr>
          <a:lstStyle/>
          <a:p>
            <a:pPr marL="0" indent="0">
              <a:buNone/>
            </a:pPr>
            <a:r>
              <a:rPr lang="en-US" sz="3500"/>
              <a:t>Capital Plan includes:</a:t>
            </a:r>
          </a:p>
          <a:p>
            <a:r>
              <a:rPr lang="en-US"/>
              <a:t>Rolling Five-year Capital Plan included in Five-year Finance Plan</a:t>
            </a:r>
          </a:p>
          <a:p>
            <a:pPr lvl="1"/>
            <a:r>
              <a:rPr lang="en-US"/>
              <a:t>All planned new construction projects greater than $5.0 million &amp; renovation and infrastructure projects greater than $8.0 million</a:t>
            </a:r>
          </a:p>
          <a:p>
            <a:pPr lvl="1"/>
            <a:r>
              <a:rPr lang="en-US"/>
              <a:t>All planned debt funded projects regardless of size</a:t>
            </a:r>
          </a:p>
          <a:p>
            <a:r>
              <a:rPr lang="en-US"/>
              <a:t>Strategic Projects Development Plan</a:t>
            </a:r>
          </a:p>
          <a:p>
            <a:pPr lvl="1"/>
            <a:r>
              <a:rPr lang="en-US"/>
              <a:t>Strategic new construction projects greater than $5.0 million &amp; renovation and infrastructure projects greater than $8.0 million not currently in the Five-year Finance Plan</a:t>
            </a:r>
          </a:p>
          <a:p>
            <a:pPr lvl="1"/>
            <a:r>
              <a:rPr lang="en-US"/>
              <a:t>All planned debt funded projects regardless of size for projects not currently in the Finance Plan</a:t>
            </a:r>
          </a:p>
          <a:p>
            <a:endParaRPr lang="en-US"/>
          </a:p>
        </p:txBody>
      </p:sp>
      <p:sp>
        <p:nvSpPr>
          <p:cNvPr id="4" name="TextBox 3">
            <a:extLst>
              <a:ext uri="{FF2B5EF4-FFF2-40B4-BE49-F238E27FC236}">
                <a16:creationId xmlns:a16="http://schemas.microsoft.com/office/drawing/2014/main" id="{2307802E-9E00-7568-C5E1-398ADE6B0F12}"/>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2-67</a:t>
            </a:r>
          </a:p>
        </p:txBody>
      </p:sp>
    </p:spTree>
    <p:extLst>
      <p:ext uri="{BB962C8B-B14F-4D97-AF65-F5344CB8AC3E}">
        <p14:creationId xmlns:p14="http://schemas.microsoft.com/office/powerpoint/2010/main" val="84624409"/>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800100" y="1201228"/>
            <a:ext cx="11008519" cy="4018536"/>
          </a:xfrm>
          <a:prstGeom prst="rect">
            <a:avLst/>
          </a:prstGeom>
          <a:noFill/>
        </p:spPr>
        <p:txBody>
          <a:bodyPr wrap="square" rtlCol="0">
            <a:spAutoFit/>
          </a:bodyPr>
          <a:lstStyle/>
          <a:p>
            <a:pPr defTabSz="457200">
              <a:defRPr/>
            </a:pPr>
            <a:r>
              <a:rPr lang="en-US" sz="4000">
                <a:solidFill>
                  <a:prstClr val="black"/>
                </a:solidFill>
              </a:rPr>
              <a:t>Capital Plan included in Finance Plan:</a:t>
            </a:r>
            <a:endParaRPr lang="en-US" sz="2400">
              <a:solidFill>
                <a:prstClr val="black"/>
              </a:solidFill>
            </a:endParaRPr>
          </a:p>
          <a:p>
            <a:pPr defTabSz="457200">
              <a:defRPr/>
            </a:pPr>
            <a:endParaRPr lang="en-US" sz="1200">
              <a:solidFill>
                <a:prstClr val="black"/>
              </a:solidFill>
            </a:endParaRPr>
          </a:p>
          <a:p>
            <a:pPr marL="800100" marR="457200" lvl="1" indent="-342900" algn="just">
              <a:buFont typeface="Wingdings" panose="05000000000000000000" pitchFamily="2" charset="2"/>
              <a:buChar char="§"/>
            </a:pPr>
            <a:r>
              <a:rPr lang="en-US" sz="3200">
                <a:solidFill>
                  <a:srgbClr val="000000"/>
                </a:solidFill>
                <a:effectLst/>
                <a:ea typeface="Times New Roman" panose="02020603050405020304" pitchFamily="18" charset="0"/>
              </a:rPr>
              <a:t>Engineering and Applied Sciences Building</a:t>
            </a:r>
            <a:endParaRPr lang="en-US" sz="3200">
              <a:effectLst/>
              <a:ea typeface="Times New Roman" panose="02020603050405020304" pitchFamily="18" charset="0"/>
            </a:endParaRPr>
          </a:p>
          <a:p>
            <a:pPr marL="800100" marR="457200" lvl="1" indent="-342900" algn="just">
              <a:buFont typeface="Wingdings" panose="05000000000000000000" pitchFamily="2" charset="2"/>
              <a:buChar char="§"/>
            </a:pPr>
            <a:r>
              <a:rPr lang="en-US" sz="3200">
                <a:effectLst/>
                <a:ea typeface="Times New Roman" panose="02020603050405020304" pitchFamily="18" charset="0"/>
              </a:rPr>
              <a:t>NextGen MURR Phase One</a:t>
            </a:r>
          </a:p>
          <a:p>
            <a:pPr marL="800100" marR="457200" lvl="1" indent="-342900" algn="just">
              <a:buFont typeface="Wingdings" panose="05000000000000000000" pitchFamily="2" charset="2"/>
              <a:buChar char="§"/>
            </a:pPr>
            <a:r>
              <a:rPr lang="en-US" sz="3200">
                <a:effectLst/>
                <a:ea typeface="Times New Roman" panose="02020603050405020304" pitchFamily="18" charset="0"/>
              </a:rPr>
              <a:t>Ellis Library – MU Student Experience Center</a:t>
            </a:r>
          </a:p>
          <a:p>
            <a:pPr marL="800100" marR="457200" lvl="1" indent="-342900" algn="just">
              <a:buFont typeface="Wingdings" panose="05000000000000000000" pitchFamily="2" charset="2"/>
              <a:buChar char="§"/>
            </a:pPr>
            <a:r>
              <a:rPr lang="en-US" sz="3200">
                <a:effectLst/>
                <a:ea typeface="Times New Roman" panose="02020603050405020304" pitchFamily="18" charset="0"/>
              </a:rPr>
              <a:t>Radioisotope Facility at Discovery Ridge</a:t>
            </a:r>
          </a:p>
          <a:p>
            <a:pPr marL="800100" marR="457200" lvl="1" indent="-342900" algn="just">
              <a:buFont typeface="Wingdings" panose="05000000000000000000" pitchFamily="2" charset="2"/>
              <a:buChar char="§"/>
            </a:pPr>
            <a:r>
              <a:rPr lang="en-US" sz="3200">
                <a:effectLst/>
                <a:ea typeface="Times New Roman" panose="02020603050405020304" pitchFamily="18" charset="0"/>
              </a:rPr>
              <a:t>Pickard Hall – Decommissioning and Mitigation</a:t>
            </a:r>
          </a:p>
          <a:p>
            <a:pPr marL="457200">
              <a:lnSpc>
                <a:spcPct val="90000"/>
              </a:lnSpc>
              <a:spcBef>
                <a:spcPts val="1000"/>
              </a:spcBef>
              <a:buClr>
                <a:srgbClr val="2D3D54"/>
              </a:buClr>
              <a:defRPr/>
            </a:pPr>
            <a:endParaRPr lang="en-US" sz="1200">
              <a:solidFill>
                <a:prstClr val="black"/>
              </a:solidFill>
            </a:endParaRPr>
          </a:p>
          <a:p>
            <a:pPr marL="342900" marR="0" lvl="0" indent="-342900" algn="l" defTabSz="457200" rtl="0" eaLnBrk="1" fontAlgn="auto" latinLnBrk="0" hangingPunct="1">
              <a:lnSpc>
                <a:spcPct val="100000"/>
              </a:lnSpc>
              <a:spcBef>
                <a:spcPct val="0"/>
              </a:spcBef>
              <a:spcAft>
                <a:spcPct val="0"/>
              </a:spcAft>
              <a:buClrTx/>
              <a:buSzTx/>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p:txBody>
      </p:sp>
      <p:sp>
        <p:nvSpPr>
          <p:cNvPr id="19" name="Title 1"/>
          <p:cNvSpPr txBox="1"/>
          <p:nvPr/>
        </p:nvSpPr>
        <p:spPr>
          <a:xfrm>
            <a:off x="984738" y="528180"/>
            <a:ext cx="10243039" cy="67304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marL="0" marR="0" lvl="0" indent="0" algn="ctr" defTabSz="914400" rtl="0" eaLnBrk="1" fontAlgn="auto" latinLnBrk="0" hangingPunct="1">
              <a:lnSpc>
                <a:spcPct val="90000"/>
              </a:lnSpc>
              <a:spcBef>
                <a:spcPct val="0"/>
              </a:spcBef>
              <a:spcAft>
                <a:spcPct val="0"/>
              </a:spcAft>
              <a:buClrTx/>
              <a:buSzTx/>
              <a:buFontTx/>
              <a:buNone/>
              <a:defRPr/>
            </a:pPr>
            <a:r>
              <a:rPr kumimoji="0" lang="en-US" b="0" i="0" u="none" strike="noStrike" kern="1200" cap="none" spc="0" normalizeH="0" baseline="0" noProof="0">
                <a:ln>
                  <a:noFill/>
                </a:ln>
                <a:solidFill>
                  <a:prstClr val="black"/>
                </a:solidFill>
                <a:effectLst/>
                <a:uLnTx/>
                <a:uFillTx/>
                <a:latin typeface="Arial"/>
                <a:ea typeface="+mj-ea"/>
                <a:cs typeface="+mj-cs"/>
              </a:rPr>
              <a:t>MU FY23 – FY28 CAPITAL PLAN</a:t>
            </a:r>
          </a:p>
        </p:txBody>
      </p:sp>
      <p:sp>
        <p:nvSpPr>
          <p:cNvPr id="2" name="TextBox 1">
            <a:extLst>
              <a:ext uri="{FF2B5EF4-FFF2-40B4-BE49-F238E27FC236}">
                <a16:creationId xmlns:a16="http://schemas.microsoft.com/office/drawing/2014/main" id="{27E3AB46-A27D-DADA-F10D-052A9449D725}"/>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2-68</a:t>
            </a:r>
          </a:p>
        </p:txBody>
      </p:sp>
    </p:spTree>
    <p:extLst>
      <p:ext uri="{BB962C8B-B14F-4D97-AF65-F5344CB8AC3E}">
        <p14:creationId xmlns:p14="http://schemas.microsoft.com/office/powerpoint/2010/main" val="3463831573"/>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800100" y="1201228"/>
            <a:ext cx="11008519" cy="5803640"/>
          </a:xfrm>
          <a:prstGeom prst="rect">
            <a:avLst/>
          </a:prstGeom>
          <a:noFill/>
        </p:spPr>
        <p:txBody>
          <a:bodyPr wrap="square" rtlCol="0">
            <a:spAutoFit/>
          </a:bodyPr>
          <a:lstStyle/>
          <a:p>
            <a:pPr defTabSz="457200">
              <a:defRPr/>
            </a:pPr>
            <a:r>
              <a:rPr lang="en-US" sz="3200">
                <a:solidFill>
                  <a:prstClr val="black"/>
                </a:solidFill>
              </a:rPr>
              <a:t>Capital Plan included in Finance Plan - Approved in FY23:</a:t>
            </a:r>
          </a:p>
          <a:p>
            <a:pPr defTabSz="457200">
              <a:defRPr/>
            </a:pPr>
            <a:endParaRPr lang="en-US" sz="1200">
              <a:solidFill>
                <a:prstClr val="black"/>
              </a:solidFill>
            </a:endParaRPr>
          </a:p>
          <a:p>
            <a:pPr marL="742950" lvl="1" indent="-285750" algn="just">
              <a:buFont typeface="Wingdings" panose="05000000000000000000" pitchFamily="2" charset="2"/>
              <a:buChar char="§"/>
            </a:pPr>
            <a:r>
              <a:rPr lang="en-US" sz="2800">
                <a:effectLst/>
                <a:ea typeface="Times New Roman" panose="02020603050405020304" pitchFamily="18" charset="0"/>
              </a:rPr>
              <a:t>Medical Science Building Renovation</a:t>
            </a:r>
          </a:p>
          <a:p>
            <a:pPr marL="742950" lvl="1" indent="-285750" algn="just">
              <a:buFont typeface="Wingdings" panose="05000000000000000000" pitchFamily="2" charset="2"/>
              <a:buChar char="§"/>
            </a:pPr>
            <a:r>
              <a:rPr lang="en-US" sz="2800">
                <a:effectLst/>
                <a:ea typeface="Times New Roman" panose="02020603050405020304" pitchFamily="18" charset="0"/>
              </a:rPr>
              <a:t>South Farm – Swine Research and Education Facility Addition</a:t>
            </a:r>
          </a:p>
          <a:p>
            <a:pPr marL="742950" lvl="1" indent="-285750" algn="just">
              <a:buFont typeface="Wingdings" panose="05000000000000000000" pitchFamily="2" charset="2"/>
              <a:buChar char="§"/>
            </a:pPr>
            <a:r>
              <a:rPr lang="en-US" sz="2800">
                <a:effectLst/>
                <a:ea typeface="Times New Roman" panose="02020603050405020304" pitchFamily="18" charset="0"/>
              </a:rPr>
              <a:t>Middlebush Farm - NextGen Center for Influenza Research - Phase II Addition</a:t>
            </a:r>
          </a:p>
          <a:p>
            <a:pPr marL="742950" lvl="1" indent="-285750" algn="just">
              <a:buFont typeface="Wingdings" panose="05000000000000000000" pitchFamily="2" charset="2"/>
              <a:buChar char="§"/>
            </a:pPr>
            <a:r>
              <a:rPr lang="en-US" sz="2800">
                <a:effectLst/>
                <a:ea typeface="Times New Roman" panose="02020603050405020304" pitchFamily="18" charset="0"/>
              </a:rPr>
              <a:t>National Swine Resource and Research Center – Addition</a:t>
            </a:r>
          </a:p>
          <a:p>
            <a:pPr marL="742950" lvl="1" indent="-285750" algn="just">
              <a:buFont typeface="Wingdings" panose="05000000000000000000" pitchFamily="2" charset="2"/>
              <a:buChar char="§"/>
            </a:pPr>
            <a:r>
              <a:rPr lang="en-US" sz="2800">
                <a:effectLst/>
                <a:ea typeface="Times New Roman" panose="02020603050405020304" pitchFamily="18" charset="0"/>
              </a:rPr>
              <a:t>Thompson Center – New Facility</a:t>
            </a:r>
          </a:p>
          <a:p>
            <a:pPr marL="742950" lvl="1" indent="-285750" algn="just">
              <a:buFont typeface="Wingdings" panose="05000000000000000000" pitchFamily="2" charset="2"/>
              <a:buChar char="§"/>
            </a:pPr>
            <a:r>
              <a:rPr lang="en-US" sz="2800">
                <a:effectLst/>
                <a:ea typeface="Times New Roman" panose="02020603050405020304" pitchFamily="18" charset="0"/>
              </a:rPr>
              <a:t>Mizzou North – Demolition</a:t>
            </a:r>
          </a:p>
          <a:p>
            <a:pPr marL="742950" lvl="1" indent="-285750" algn="just">
              <a:buFont typeface="Wingdings" panose="05000000000000000000" pitchFamily="2" charset="2"/>
              <a:buChar char="§"/>
            </a:pPr>
            <a:r>
              <a:rPr lang="en-US" sz="2800">
                <a:effectLst/>
                <a:ea typeface="Times New Roman" panose="02020603050405020304" pitchFamily="18" charset="0"/>
              </a:rPr>
              <a:t>Electrical Interconnection and Substation</a:t>
            </a:r>
          </a:p>
          <a:p>
            <a:pPr marL="742950" lvl="1" indent="-285750" algn="just">
              <a:buFont typeface="Wingdings" panose="05000000000000000000" pitchFamily="2" charset="2"/>
              <a:buChar char="§"/>
            </a:pPr>
            <a:r>
              <a:rPr lang="en-US" sz="2800">
                <a:effectLst/>
                <a:ea typeface="Times New Roman" panose="02020603050405020304" pitchFamily="18" charset="0"/>
              </a:rPr>
              <a:t>Virginia Avenue Parking Structure Repairs</a:t>
            </a:r>
          </a:p>
          <a:p>
            <a:pPr marL="800100" marR="457200" lvl="1" indent="-342900" algn="just">
              <a:buFont typeface="Wingdings" panose="05000000000000000000" pitchFamily="2" charset="2"/>
              <a:buChar char="§"/>
            </a:pPr>
            <a:endParaRPr lang="en-US" sz="3200">
              <a:effectLst/>
              <a:latin typeface="Times New Roman" panose="02020603050405020304" pitchFamily="18" charset="0"/>
              <a:ea typeface="Times New Roman" panose="02020603050405020304" pitchFamily="18" charset="0"/>
            </a:endParaRPr>
          </a:p>
          <a:p>
            <a:pPr marL="457200">
              <a:lnSpc>
                <a:spcPct val="90000"/>
              </a:lnSpc>
              <a:spcBef>
                <a:spcPts val="1000"/>
              </a:spcBef>
              <a:buClr>
                <a:srgbClr val="2D3D54"/>
              </a:buClr>
              <a:defRPr/>
            </a:pPr>
            <a:endParaRPr lang="en-US" sz="1200">
              <a:solidFill>
                <a:prstClr val="black"/>
              </a:solidFill>
            </a:endParaRPr>
          </a:p>
          <a:p>
            <a:pPr marL="342900" marR="0" lvl="0" indent="-342900" algn="l" defTabSz="457200" rtl="0" eaLnBrk="1" fontAlgn="auto" latinLnBrk="0" hangingPunct="1">
              <a:lnSpc>
                <a:spcPct val="100000"/>
              </a:lnSpc>
              <a:spcBef>
                <a:spcPct val="0"/>
              </a:spcBef>
              <a:spcAft>
                <a:spcPct val="0"/>
              </a:spcAft>
              <a:buClrTx/>
              <a:buSzTx/>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p:txBody>
      </p:sp>
      <p:sp>
        <p:nvSpPr>
          <p:cNvPr id="19" name="Title 1"/>
          <p:cNvSpPr txBox="1"/>
          <p:nvPr/>
        </p:nvSpPr>
        <p:spPr>
          <a:xfrm>
            <a:off x="984738" y="528180"/>
            <a:ext cx="10243039" cy="67304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marL="0" marR="0" lvl="0" indent="0" algn="ctr" defTabSz="914400" rtl="0" eaLnBrk="1" fontAlgn="auto" latinLnBrk="0" hangingPunct="1">
              <a:lnSpc>
                <a:spcPct val="90000"/>
              </a:lnSpc>
              <a:spcBef>
                <a:spcPct val="0"/>
              </a:spcBef>
              <a:spcAft>
                <a:spcPct val="0"/>
              </a:spcAft>
              <a:buClrTx/>
              <a:buSzTx/>
              <a:buFontTx/>
              <a:buNone/>
              <a:defRPr/>
            </a:pPr>
            <a:r>
              <a:rPr kumimoji="0" lang="en-US" b="0" i="0" u="none" strike="noStrike" kern="1200" cap="none" spc="0" normalizeH="0" baseline="0" noProof="0">
                <a:ln>
                  <a:noFill/>
                </a:ln>
                <a:solidFill>
                  <a:prstClr val="black"/>
                </a:solidFill>
                <a:effectLst/>
                <a:uLnTx/>
                <a:uFillTx/>
                <a:latin typeface="Arial"/>
                <a:ea typeface="+mj-ea"/>
                <a:cs typeface="+mj-cs"/>
              </a:rPr>
              <a:t>MU FY23 – FY28 CAPITAL PLAN</a:t>
            </a:r>
          </a:p>
        </p:txBody>
      </p:sp>
      <p:sp>
        <p:nvSpPr>
          <p:cNvPr id="2" name="TextBox 1">
            <a:extLst>
              <a:ext uri="{FF2B5EF4-FFF2-40B4-BE49-F238E27FC236}">
                <a16:creationId xmlns:a16="http://schemas.microsoft.com/office/drawing/2014/main" id="{CB88ACC6-58C8-5461-3408-AB6D20250564}"/>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2-69</a:t>
            </a:r>
          </a:p>
        </p:txBody>
      </p:sp>
    </p:spTree>
    <p:extLst>
      <p:ext uri="{BB962C8B-B14F-4D97-AF65-F5344CB8AC3E}">
        <p14:creationId xmlns:p14="http://schemas.microsoft.com/office/powerpoint/2010/main" val="266916538"/>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695246" y="1526875"/>
            <a:ext cx="10585285" cy="4690515"/>
          </a:xfrm>
          <a:prstGeom prst="rect">
            <a:avLst/>
          </a:prstGeom>
          <a:noFill/>
        </p:spPr>
        <p:txBody>
          <a:bodyPr wrap="square" rtlCol="0">
            <a:spAutoFit/>
          </a:bodyPr>
          <a:lstStyle/>
          <a:p>
            <a:pPr marL="457200">
              <a:lnSpc>
                <a:spcPct val="90000"/>
              </a:lnSpc>
              <a:spcBef>
                <a:spcPts val="1000"/>
              </a:spcBef>
              <a:buClr>
                <a:srgbClr val="2D3D54"/>
              </a:buClr>
              <a:defRPr/>
            </a:pPr>
            <a:endParaRPr lang="en-US" sz="1200">
              <a:solidFill>
                <a:prstClr val="black"/>
              </a:solidFill>
            </a:endParaRPr>
          </a:p>
          <a:p>
            <a:pPr lvl="0" defTabSz="457200">
              <a:defRPr/>
            </a:pPr>
            <a:r>
              <a:rPr lang="en-US" sz="3200">
                <a:solidFill>
                  <a:prstClr val="black"/>
                </a:solidFill>
                <a:latin typeface="Arial"/>
              </a:rPr>
              <a:t>Strategic</a:t>
            </a:r>
            <a:r>
              <a:rPr kumimoji="0" lang="en-US" sz="3200" b="0" i="0" u="none" strike="noStrike" kern="1200" cap="none" spc="0" normalizeH="0" baseline="0" noProof="0">
                <a:ln>
                  <a:noFill/>
                </a:ln>
                <a:solidFill>
                  <a:prstClr val="black"/>
                </a:solidFill>
                <a:effectLst/>
                <a:uLnTx/>
                <a:uFillTx/>
                <a:latin typeface="Arial"/>
                <a:ea typeface="+mn-ea"/>
                <a:cs typeface="+mn-cs"/>
              </a:rPr>
              <a:t> Project Development Plan:</a:t>
            </a:r>
          </a:p>
          <a:p>
            <a:pPr lvl="0" defTabSz="457200">
              <a:defRPr/>
            </a:pPr>
            <a:endParaRPr kumimoji="0" lang="en-US" sz="1200" b="0" i="0" u="none" strike="noStrike" kern="1200" cap="none" spc="0" normalizeH="0" baseline="0" noProof="0">
              <a:ln>
                <a:noFill/>
              </a:ln>
              <a:solidFill>
                <a:prstClr val="black"/>
              </a:solidFill>
              <a:effectLst/>
              <a:uLnTx/>
              <a:uFillTx/>
              <a:latin typeface="Arial"/>
              <a:ea typeface="+mn-ea"/>
              <a:cs typeface="+mn-cs"/>
            </a:endParaRPr>
          </a:p>
          <a:p>
            <a:pPr marL="914400" marR="457200" lvl="1" indent="-457200" algn="just">
              <a:buFont typeface="Wingdings" panose="05000000000000000000" pitchFamily="2" charset="2"/>
              <a:buChar char="§"/>
            </a:pPr>
            <a:r>
              <a:rPr lang="en-US" sz="2800">
                <a:effectLst/>
                <a:ea typeface="Times New Roman" panose="02020603050405020304" pitchFamily="18" charset="0"/>
              </a:rPr>
              <a:t>Animal Resource Center - Vivarium Facility Expansion </a:t>
            </a:r>
          </a:p>
          <a:p>
            <a:pPr marL="914400" marR="457200" lvl="1" indent="-457200" algn="just">
              <a:buFont typeface="Wingdings" panose="05000000000000000000" pitchFamily="2" charset="2"/>
              <a:buChar char="§"/>
            </a:pPr>
            <a:r>
              <a:rPr lang="en-US" sz="2800">
                <a:effectLst/>
                <a:ea typeface="Times New Roman" panose="02020603050405020304" pitchFamily="18" charset="0"/>
              </a:rPr>
              <a:t>Bond Life Sciences Center - Phase II</a:t>
            </a:r>
          </a:p>
          <a:p>
            <a:pPr marL="914400" marR="457200" lvl="1" indent="-457200" algn="just">
              <a:buFont typeface="Wingdings" panose="05000000000000000000" pitchFamily="2" charset="2"/>
              <a:buChar char="§"/>
            </a:pPr>
            <a:r>
              <a:rPr lang="en-US" sz="2800">
                <a:effectLst/>
                <a:ea typeface="Times New Roman" panose="02020603050405020304" pitchFamily="18" charset="0"/>
              </a:rPr>
              <a:t>Medical Science Building - Renovation Phase III</a:t>
            </a:r>
          </a:p>
          <a:p>
            <a:pPr marL="914400" marR="457200" lvl="1" indent="-457200" algn="just">
              <a:buFont typeface="Wingdings" panose="05000000000000000000" pitchFamily="2" charset="2"/>
              <a:buChar char="§"/>
            </a:pPr>
            <a:r>
              <a:rPr lang="en-US" sz="2800">
                <a:effectLst/>
                <a:ea typeface="Times New Roman" panose="02020603050405020304" pitchFamily="18" charset="0"/>
              </a:rPr>
              <a:t>Jesse Hall Exterior Masonry/Metal Repairs &amp; Window Replacement</a:t>
            </a:r>
          </a:p>
          <a:p>
            <a:pPr marL="914400" marR="457200" lvl="1" indent="-457200" algn="just">
              <a:buFont typeface="Wingdings" panose="05000000000000000000" pitchFamily="2" charset="2"/>
              <a:buChar char="§"/>
            </a:pPr>
            <a:r>
              <a:rPr lang="en-US" sz="2800">
                <a:effectLst/>
                <a:ea typeface="Times New Roman" panose="02020603050405020304" pitchFamily="18" charset="0"/>
              </a:rPr>
              <a:t>Laboratory for Infectious Disease Research – Regional Biocontainment Lab Addition</a:t>
            </a:r>
          </a:p>
          <a:p>
            <a:pPr marL="800100" lvl="1" indent="-342900">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a:p>
            <a:pPr marL="342900" marR="0" lvl="0" indent="-342900" algn="l" defTabSz="457200" rtl="0" eaLnBrk="1" fontAlgn="auto" latinLnBrk="0" hangingPunct="1">
              <a:lnSpc>
                <a:spcPct val="100000"/>
              </a:lnSpc>
              <a:spcBef>
                <a:spcPct val="0"/>
              </a:spcBef>
              <a:spcAft>
                <a:spcPct val="0"/>
              </a:spcAft>
              <a:buClrTx/>
              <a:buSzTx/>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p:txBody>
      </p:sp>
      <p:sp>
        <p:nvSpPr>
          <p:cNvPr id="19" name="Title 1"/>
          <p:cNvSpPr txBox="1"/>
          <p:nvPr/>
        </p:nvSpPr>
        <p:spPr>
          <a:xfrm>
            <a:off x="923192" y="353683"/>
            <a:ext cx="10357339" cy="847545"/>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marL="0" marR="0" lvl="0" indent="0" algn="ctr" defTabSz="914400" rtl="0" eaLnBrk="1" fontAlgn="auto" latinLnBrk="0" hangingPunct="1">
              <a:lnSpc>
                <a:spcPct val="90000"/>
              </a:lnSpc>
              <a:spcBef>
                <a:spcPct val="0"/>
              </a:spcBef>
              <a:spcAft>
                <a:spcPct val="0"/>
              </a:spcAft>
              <a:buClrTx/>
              <a:buSzTx/>
              <a:buFontTx/>
              <a:buNone/>
              <a:defRPr/>
            </a:pPr>
            <a:endParaRPr kumimoji="0" lang="en-US" sz="4000" b="0" i="0" u="none" strike="noStrike" kern="1200" cap="none" spc="0" normalizeH="0" baseline="0" noProof="0">
              <a:ln>
                <a:noFill/>
              </a:ln>
              <a:solidFill>
                <a:prstClr val="black"/>
              </a:solidFill>
              <a:effectLst/>
              <a:uLnTx/>
              <a:uFillTx/>
              <a:latin typeface="Arial"/>
              <a:ea typeface="+mj-ea"/>
              <a:cs typeface="+mj-cs"/>
            </a:endParaRPr>
          </a:p>
          <a:p>
            <a:pPr marL="0" marR="0" lvl="0" indent="0" algn="ctr" defTabSz="914400" rtl="0" eaLnBrk="1" fontAlgn="auto" latinLnBrk="0" hangingPunct="1">
              <a:lnSpc>
                <a:spcPct val="90000"/>
              </a:lnSpc>
              <a:spcBef>
                <a:spcPct val="0"/>
              </a:spcBef>
              <a:spcAft>
                <a:spcPct val="0"/>
              </a:spcAft>
              <a:buClrTx/>
              <a:buSzTx/>
              <a:buFontTx/>
              <a:buNone/>
              <a:defRPr/>
            </a:pPr>
            <a:endParaRPr kumimoji="0" lang="en-US" sz="4000" b="0" i="0" u="none" strike="noStrike" kern="1200" cap="none" spc="0" normalizeH="0" baseline="0" noProof="0">
              <a:ln>
                <a:noFill/>
              </a:ln>
              <a:solidFill>
                <a:prstClr val="black"/>
              </a:solidFill>
              <a:effectLst/>
              <a:uLnTx/>
              <a:uFillTx/>
              <a:latin typeface="Arial"/>
              <a:ea typeface="+mj-ea"/>
              <a:cs typeface="+mj-cs"/>
            </a:endParaRPr>
          </a:p>
        </p:txBody>
      </p:sp>
      <p:sp>
        <p:nvSpPr>
          <p:cNvPr id="3" name="TextBox 2">
            <a:extLst>
              <a:ext uri="{FF2B5EF4-FFF2-40B4-BE49-F238E27FC236}">
                <a16:creationId xmlns:a16="http://schemas.microsoft.com/office/drawing/2014/main" id="{E47F9B04-BDDF-52F1-E140-ECB3C01F0119}"/>
              </a:ext>
            </a:extLst>
          </p:cNvPr>
          <p:cNvSpPr txBox="1"/>
          <p:nvPr/>
        </p:nvSpPr>
        <p:spPr>
          <a:xfrm>
            <a:off x="448574" y="455944"/>
            <a:ext cx="10938294" cy="769441"/>
          </a:xfrm>
          <a:prstGeom prst="rect">
            <a:avLst/>
          </a:prstGeom>
          <a:noFill/>
        </p:spPr>
        <p:txBody>
          <a:bodyPr wrap="square">
            <a:spAutoFit/>
          </a:bodyPr>
          <a:lstStyle/>
          <a:p>
            <a:pPr algn="ctr">
              <a:defRPr/>
            </a:pPr>
            <a:r>
              <a:rPr kumimoji="0" lang="en-US" sz="4400" b="0" i="0" u="none" strike="noStrike" kern="1200" cap="none" spc="0" normalizeH="0" baseline="0" noProof="0">
                <a:ln>
                  <a:noFill/>
                </a:ln>
                <a:solidFill>
                  <a:prstClr val="black"/>
                </a:solidFill>
                <a:effectLst/>
                <a:uLnTx/>
                <a:uFillTx/>
                <a:latin typeface="Arial"/>
                <a:ea typeface="+mj-ea"/>
                <a:cs typeface="+mj-cs"/>
              </a:rPr>
              <a:t>MU FY23 – FY28 CAPITAL PLAN</a:t>
            </a:r>
          </a:p>
        </p:txBody>
      </p:sp>
      <p:sp>
        <p:nvSpPr>
          <p:cNvPr id="2" name="TextBox 1">
            <a:extLst>
              <a:ext uri="{FF2B5EF4-FFF2-40B4-BE49-F238E27FC236}">
                <a16:creationId xmlns:a16="http://schemas.microsoft.com/office/drawing/2014/main" id="{05F3AFB3-FAB4-AA6D-ED12-7D9D070073AE}"/>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2-70</a:t>
            </a:r>
          </a:p>
        </p:txBody>
      </p:sp>
    </p:spTree>
    <p:extLst>
      <p:ext uri="{BB962C8B-B14F-4D97-AF65-F5344CB8AC3E}">
        <p14:creationId xmlns:p14="http://schemas.microsoft.com/office/powerpoint/2010/main" val="2944684123"/>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800100" y="1201228"/>
            <a:ext cx="11008519" cy="2554545"/>
          </a:xfrm>
          <a:prstGeom prst="rect">
            <a:avLst/>
          </a:prstGeom>
          <a:noFill/>
        </p:spPr>
        <p:txBody>
          <a:bodyPr wrap="square" rtlCol="0">
            <a:spAutoFit/>
          </a:bodyPr>
          <a:lstStyle/>
          <a:p>
            <a:pPr defTabSz="457200">
              <a:defRPr/>
            </a:pPr>
            <a:endParaRPr lang="en-US" sz="3200">
              <a:solidFill>
                <a:prstClr val="black"/>
              </a:solidFill>
            </a:endParaRPr>
          </a:p>
          <a:p>
            <a:pPr defTabSz="457200">
              <a:defRPr/>
            </a:pPr>
            <a:r>
              <a:rPr lang="en-US" sz="3200">
                <a:solidFill>
                  <a:prstClr val="black"/>
                </a:solidFill>
              </a:rPr>
              <a:t>Capital Plan included in Finance Plan:</a:t>
            </a:r>
          </a:p>
          <a:p>
            <a:pPr defTabSz="457200">
              <a:defRPr/>
            </a:pPr>
            <a:endParaRPr lang="en-US" sz="1200">
              <a:solidFill>
                <a:prstClr val="black"/>
              </a:solidFill>
            </a:endParaRPr>
          </a:p>
          <a:p>
            <a:pPr marL="914400" lvl="1" indent="-457200">
              <a:buFont typeface="Wingdings" panose="05000000000000000000" pitchFamily="2" charset="2"/>
              <a:buChar char="§"/>
            </a:pPr>
            <a:r>
              <a:rPr lang="en-US" sz="2800">
                <a:effectLst/>
                <a:ea typeface="Times New Roman" panose="02020603050405020304" pitchFamily="18" charset="0"/>
              </a:rPr>
              <a:t>MU Health Care Campus Consolidation &amp; Inpatient Services Expansion</a:t>
            </a:r>
            <a:endParaRPr lang="en-US" sz="2800" b="1">
              <a:effectLst/>
              <a:ea typeface="Times New Roman" panose="02020603050405020304" pitchFamily="18" charset="0"/>
            </a:endParaRPr>
          </a:p>
          <a:p>
            <a:pPr lvl="1"/>
            <a:endParaRPr lang="en-US" sz="2800">
              <a:effectLst/>
              <a:ea typeface="Times New Roman" panose="02020603050405020304" pitchFamily="18" charset="0"/>
            </a:endParaRPr>
          </a:p>
        </p:txBody>
      </p:sp>
      <p:sp>
        <p:nvSpPr>
          <p:cNvPr id="19" name="Title 1"/>
          <p:cNvSpPr txBox="1"/>
          <p:nvPr/>
        </p:nvSpPr>
        <p:spPr>
          <a:xfrm>
            <a:off x="984738" y="710360"/>
            <a:ext cx="10243039" cy="58944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marL="0" marR="0" lvl="0" indent="0" algn="ctr" defTabSz="914400" rtl="0" eaLnBrk="1" fontAlgn="auto" latinLnBrk="0" hangingPunct="1">
              <a:lnSpc>
                <a:spcPct val="90000"/>
              </a:lnSpc>
              <a:spcBef>
                <a:spcPct val="0"/>
              </a:spcBef>
              <a:spcAft>
                <a:spcPct val="0"/>
              </a:spcAft>
              <a:buClrTx/>
              <a:buSzTx/>
              <a:buFontTx/>
              <a:buNone/>
              <a:defRPr/>
            </a:pPr>
            <a:r>
              <a:rPr kumimoji="0" lang="en-US" b="0" i="0" u="none" strike="noStrike" kern="1200" cap="none" spc="0" normalizeH="0" baseline="0" noProof="0">
                <a:ln>
                  <a:noFill/>
                </a:ln>
                <a:solidFill>
                  <a:prstClr val="black"/>
                </a:solidFill>
                <a:effectLst/>
                <a:uLnTx/>
                <a:uFillTx/>
                <a:latin typeface="Arial"/>
                <a:ea typeface="+mj-ea"/>
                <a:cs typeface="+mj-cs"/>
              </a:rPr>
              <a:t>MUHC FY23 – FY28 CAPITAL PLAN</a:t>
            </a:r>
          </a:p>
        </p:txBody>
      </p:sp>
      <p:sp>
        <p:nvSpPr>
          <p:cNvPr id="2" name="TextBox 1">
            <a:extLst>
              <a:ext uri="{FF2B5EF4-FFF2-40B4-BE49-F238E27FC236}">
                <a16:creationId xmlns:a16="http://schemas.microsoft.com/office/drawing/2014/main" id="{6D398C21-FACE-FF14-86F7-BF68AD3A8A4E}"/>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2-71</a:t>
            </a:r>
          </a:p>
        </p:txBody>
      </p:sp>
    </p:spTree>
    <p:extLst>
      <p:ext uri="{BB962C8B-B14F-4D97-AF65-F5344CB8AC3E}">
        <p14:creationId xmlns:p14="http://schemas.microsoft.com/office/powerpoint/2010/main" val="1951638084"/>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800100" y="1201228"/>
            <a:ext cx="11008519" cy="2123658"/>
          </a:xfrm>
          <a:prstGeom prst="rect">
            <a:avLst/>
          </a:prstGeom>
          <a:noFill/>
        </p:spPr>
        <p:txBody>
          <a:bodyPr wrap="square" rtlCol="0">
            <a:spAutoFit/>
          </a:bodyPr>
          <a:lstStyle/>
          <a:p>
            <a:pPr defTabSz="457200">
              <a:defRPr/>
            </a:pPr>
            <a:endParaRPr lang="en-US" sz="3200">
              <a:solidFill>
                <a:prstClr val="black"/>
              </a:solidFill>
            </a:endParaRPr>
          </a:p>
          <a:p>
            <a:pPr>
              <a:defRPr/>
            </a:pPr>
            <a:r>
              <a:rPr lang="en-US" sz="3200">
                <a:solidFill>
                  <a:prstClr val="black"/>
                </a:solidFill>
                <a:latin typeface="Arial"/>
              </a:rPr>
              <a:t>Strategic</a:t>
            </a:r>
            <a:r>
              <a:rPr kumimoji="0" lang="en-US" sz="3200" b="0" i="0" u="none" strike="noStrike" kern="1200" cap="none" spc="0" normalizeH="0" baseline="0" noProof="0">
                <a:ln>
                  <a:noFill/>
                </a:ln>
                <a:solidFill>
                  <a:prstClr val="black"/>
                </a:solidFill>
                <a:effectLst/>
                <a:uLnTx/>
                <a:uFillTx/>
                <a:latin typeface="Arial"/>
                <a:ea typeface="+mn-ea"/>
                <a:cs typeface="+mn-cs"/>
              </a:rPr>
              <a:t> Project Development Plan:</a:t>
            </a:r>
          </a:p>
          <a:p>
            <a:pPr defTabSz="457200">
              <a:defRPr/>
            </a:pPr>
            <a:endParaRPr lang="en-US" sz="1200">
              <a:solidFill>
                <a:prstClr val="black"/>
              </a:solidFill>
            </a:endParaRPr>
          </a:p>
          <a:p>
            <a:pPr marL="914400" lvl="1" indent="-457200">
              <a:buFont typeface="Wingdings" panose="05000000000000000000" pitchFamily="2" charset="2"/>
              <a:buChar char="§"/>
            </a:pPr>
            <a:r>
              <a:rPr lang="en-US" sz="2800">
                <a:solidFill>
                  <a:srgbClr val="000000"/>
                </a:solidFill>
                <a:effectLst/>
                <a:ea typeface="Times New Roman" panose="02020603050405020304" pitchFamily="18" charset="0"/>
              </a:rPr>
              <a:t>Children’s Hospital Facility - Third Floor Surgery Fit-Out</a:t>
            </a:r>
            <a:endParaRPr lang="en-US" sz="2800">
              <a:effectLst/>
              <a:ea typeface="Times New Roman" panose="02020603050405020304" pitchFamily="18" charset="0"/>
            </a:endParaRPr>
          </a:p>
          <a:p>
            <a:pPr lvl="1"/>
            <a:endParaRPr lang="en-US" sz="2800">
              <a:effectLst/>
              <a:ea typeface="Times New Roman" panose="02020603050405020304" pitchFamily="18" charset="0"/>
            </a:endParaRPr>
          </a:p>
        </p:txBody>
      </p:sp>
      <p:sp>
        <p:nvSpPr>
          <p:cNvPr id="19" name="Title 1"/>
          <p:cNvSpPr txBox="1"/>
          <p:nvPr/>
        </p:nvSpPr>
        <p:spPr>
          <a:xfrm>
            <a:off x="984738" y="710360"/>
            <a:ext cx="10243039" cy="58944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marL="0" marR="0" lvl="0" indent="0" algn="ctr" defTabSz="914400" rtl="0" eaLnBrk="1" fontAlgn="auto" latinLnBrk="0" hangingPunct="1">
              <a:lnSpc>
                <a:spcPct val="90000"/>
              </a:lnSpc>
              <a:spcBef>
                <a:spcPct val="0"/>
              </a:spcBef>
              <a:spcAft>
                <a:spcPct val="0"/>
              </a:spcAft>
              <a:buClrTx/>
              <a:buSzTx/>
              <a:buFontTx/>
              <a:buNone/>
              <a:defRPr/>
            </a:pPr>
            <a:r>
              <a:rPr kumimoji="0" lang="en-US" b="0" i="0" u="none" strike="noStrike" kern="1200" cap="none" spc="0" normalizeH="0" baseline="0" noProof="0">
                <a:ln>
                  <a:noFill/>
                </a:ln>
                <a:solidFill>
                  <a:prstClr val="black"/>
                </a:solidFill>
                <a:effectLst/>
                <a:uLnTx/>
                <a:uFillTx/>
                <a:latin typeface="Arial"/>
                <a:ea typeface="+mj-ea"/>
                <a:cs typeface="+mj-cs"/>
              </a:rPr>
              <a:t>MUHC FY23 – FY28 CAPITAL PLAN</a:t>
            </a:r>
          </a:p>
        </p:txBody>
      </p:sp>
      <p:sp>
        <p:nvSpPr>
          <p:cNvPr id="2" name="TextBox 1">
            <a:extLst>
              <a:ext uri="{FF2B5EF4-FFF2-40B4-BE49-F238E27FC236}">
                <a16:creationId xmlns:a16="http://schemas.microsoft.com/office/drawing/2014/main" id="{18EB3A2A-D948-905E-75E6-5BDD289BF867}"/>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2-72</a:t>
            </a:r>
          </a:p>
        </p:txBody>
      </p:sp>
    </p:spTree>
    <p:extLst>
      <p:ext uri="{BB962C8B-B14F-4D97-AF65-F5344CB8AC3E}">
        <p14:creationId xmlns:p14="http://schemas.microsoft.com/office/powerpoint/2010/main" val="2372698594"/>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621102" y="1299808"/>
            <a:ext cx="11187517" cy="5293757"/>
          </a:xfrm>
          <a:prstGeom prst="rect">
            <a:avLst/>
          </a:prstGeom>
          <a:noFill/>
        </p:spPr>
        <p:txBody>
          <a:bodyPr wrap="square" rtlCol="0">
            <a:spAutoFit/>
          </a:bodyPr>
          <a:lstStyle/>
          <a:p>
            <a:pPr defTabSz="457200">
              <a:defRPr/>
            </a:pPr>
            <a:r>
              <a:rPr lang="en-US" sz="3200">
                <a:solidFill>
                  <a:prstClr val="black"/>
                </a:solidFill>
              </a:rPr>
              <a:t>Capital Plan included in Finance Plan:</a:t>
            </a:r>
          </a:p>
          <a:p>
            <a:pPr defTabSz="457200">
              <a:defRPr/>
            </a:pPr>
            <a:endParaRPr lang="en-US" sz="1200">
              <a:solidFill>
                <a:prstClr val="black"/>
              </a:solidFill>
            </a:endParaRPr>
          </a:p>
          <a:p>
            <a:pPr marL="914400" lvl="1" indent="-457200">
              <a:buFont typeface="Wingdings" panose="05000000000000000000" pitchFamily="2" charset="2"/>
              <a:buChar char="§"/>
              <a:defRPr/>
            </a:pPr>
            <a:r>
              <a:rPr lang="en-US" sz="2800">
                <a:effectLst/>
                <a:ea typeface="Times New Roman" panose="02020603050405020304" pitchFamily="18" charset="0"/>
              </a:rPr>
              <a:t>Student Success Atterbury &amp; Miller Nichols Library Renovations</a:t>
            </a:r>
            <a:endParaRPr lang="en-US" sz="2800">
              <a:solidFill>
                <a:prstClr val="black"/>
              </a:solidFill>
            </a:endParaRPr>
          </a:p>
          <a:p>
            <a:pPr marL="914400" lvl="1" indent="-457200">
              <a:buFont typeface="Wingdings" panose="05000000000000000000" pitchFamily="2" charset="2"/>
              <a:buChar char="§"/>
            </a:pPr>
            <a:r>
              <a:rPr lang="en-US" sz="2800">
                <a:effectLst/>
                <a:ea typeface="Times New Roman" panose="02020603050405020304" pitchFamily="18" charset="0"/>
              </a:rPr>
              <a:t>Athletics Performance Center Additions and Renovations </a:t>
            </a:r>
          </a:p>
          <a:p>
            <a:pPr marL="914400" lvl="1" indent="-457200">
              <a:buFont typeface="Wingdings" panose="05000000000000000000" pitchFamily="2" charset="2"/>
              <a:buChar char="§"/>
            </a:pPr>
            <a:r>
              <a:rPr lang="en-US" sz="2800">
                <a:effectLst/>
                <a:ea typeface="Times New Roman" panose="02020603050405020304" pitchFamily="18" charset="0"/>
              </a:rPr>
              <a:t>Steam Heating Plant Renewal</a:t>
            </a:r>
          </a:p>
          <a:p>
            <a:pPr marL="914400" lvl="1" indent="-457200">
              <a:buFont typeface="Wingdings" panose="05000000000000000000" pitchFamily="2" charset="2"/>
              <a:buChar char="§"/>
            </a:pPr>
            <a:r>
              <a:rPr lang="en-US" sz="2800">
                <a:effectLst/>
                <a:ea typeface="Times New Roman" panose="02020603050405020304" pitchFamily="18" charset="0"/>
              </a:rPr>
              <a:t>KCUR Building</a:t>
            </a:r>
          </a:p>
          <a:p>
            <a:pPr lvl="1"/>
            <a:endParaRPr lang="en-US">
              <a:effectLst/>
              <a:ea typeface="Times New Roman" panose="02020603050405020304" pitchFamily="18" charset="0"/>
            </a:endParaRPr>
          </a:p>
          <a:p>
            <a:pPr lvl="1"/>
            <a:r>
              <a:rPr lang="en-US" sz="2800">
                <a:solidFill>
                  <a:prstClr val="black"/>
                </a:solidFill>
              </a:rPr>
              <a:t>Approved in FY23:</a:t>
            </a:r>
            <a:endParaRPr lang="en-US" sz="2800">
              <a:effectLst/>
              <a:ea typeface="Times New Roman" panose="02020603050405020304" pitchFamily="18" charset="0"/>
            </a:endParaRPr>
          </a:p>
          <a:p>
            <a:pPr marL="914400" lvl="1" indent="-457200">
              <a:buFont typeface="Wingdings" panose="05000000000000000000" pitchFamily="2" charset="2"/>
              <a:buChar char="§"/>
            </a:pPr>
            <a:r>
              <a:rPr lang="en-US" sz="2800">
                <a:effectLst/>
                <a:ea typeface="Times New Roman" panose="02020603050405020304" pitchFamily="18" charset="0"/>
              </a:rPr>
              <a:t>Healthcare Innovation &amp; Delivery Building</a:t>
            </a:r>
            <a:endParaRPr lang="en-US" sz="2800">
              <a:ea typeface="Times New Roman" panose="02020603050405020304" pitchFamily="18" charset="0"/>
            </a:endParaRPr>
          </a:p>
          <a:p>
            <a:pPr marL="914400" lvl="1" indent="-457200">
              <a:buFont typeface="Wingdings" panose="05000000000000000000" pitchFamily="2" charset="2"/>
              <a:buChar char="§"/>
            </a:pPr>
            <a:r>
              <a:rPr lang="en-US" sz="2800">
                <a:ea typeface="Times New Roman" panose="02020603050405020304" pitchFamily="18" charset="0"/>
              </a:rPr>
              <a:t>School of Medicine – New St. Joseph’s Facility</a:t>
            </a:r>
          </a:p>
          <a:p>
            <a:pPr marL="800100" lvl="1" indent="-342900">
              <a:buFont typeface="Symbol" panose="05050102010706020507" pitchFamily="18" charset="2"/>
              <a:buChar char=""/>
            </a:pPr>
            <a:endParaRPr lang="en-US" sz="2800">
              <a:effectLst/>
              <a:ea typeface="Times New Roman" panose="02020603050405020304" pitchFamily="18" charset="0"/>
            </a:endParaRPr>
          </a:p>
          <a:p>
            <a:pPr marL="800100" lvl="1" indent="-342900">
              <a:buFont typeface="Symbol" panose="05050102010706020507" pitchFamily="18" charset="2"/>
              <a:buChar char=""/>
            </a:pPr>
            <a:endParaRPr lang="en-US" sz="2800">
              <a:effectLst/>
              <a:ea typeface="Times New Roman" panose="02020603050405020304" pitchFamily="18" charset="0"/>
            </a:endParaRPr>
          </a:p>
          <a:p>
            <a:pPr marL="342900" marR="0" lvl="0" indent="-342900" algn="l" defTabSz="457200" rtl="0" eaLnBrk="1" fontAlgn="auto" latinLnBrk="0" hangingPunct="1">
              <a:lnSpc>
                <a:spcPct val="100000"/>
              </a:lnSpc>
              <a:spcBef>
                <a:spcPct val="0"/>
              </a:spcBef>
              <a:spcAft>
                <a:spcPct val="0"/>
              </a:spcAft>
              <a:buClrTx/>
              <a:buSzTx/>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p:txBody>
      </p:sp>
      <p:sp>
        <p:nvSpPr>
          <p:cNvPr id="19" name="Title 1"/>
          <p:cNvSpPr txBox="1"/>
          <p:nvPr/>
        </p:nvSpPr>
        <p:spPr>
          <a:xfrm>
            <a:off x="984738" y="710360"/>
            <a:ext cx="10243039" cy="58944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marL="0" marR="0" lvl="0" indent="0" algn="ctr" defTabSz="914400" rtl="0" eaLnBrk="1" fontAlgn="auto" latinLnBrk="0" hangingPunct="1">
              <a:lnSpc>
                <a:spcPct val="90000"/>
              </a:lnSpc>
              <a:spcBef>
                <a:spcPct val="0"/>
              </a:spcBef>
              <a:spcAft>
                <a:spcPct val="0"/>
              </a:spcAft>
              <a:buClrTx/>
              <a:buSzTx/>
              <a:buFontTx/>
              <a:buNone/>
              <a:defRPr/>
            </a:pPr>
            <a:r>
              <a:rPr kumimoji="0" lang="en-US" b="0" i="0" u="none" strike="noStrike" kern="1200" cap="none" spc="0" normalizeH="0" baseline="0" noProof="0">
                <a:ln>
                  <a:noFill/>
                </a:ln>
                <a:solidFill>
                  <a:prstClr val="black"/>
                </a:solidFill>
                <a:effectLst/>
                <a:uLnTx/>
                <a:uFillTx/>
                <a:latin typeface="Arial"/>
                <a:ea typeface="+mj-ea"/>
                <a:cs typeface="+mj-cs"/>
              </a:rPr>
              <a:t>UMKC FY23 – FY28 CAPITAL PLAN</a:t>
            </a:r>
          </a:p>
        </p:txBody>
      </p:sp>
      <p:sp>
        <p:nvSpPr>
          <p:cNvPr id="2" name="TextBox 1">
            <a:extLst>
              <a:ext uri="{FF2B5EF4-FFF2-40B4-BE49-F238E27FC236}">
                <a16:creationId xmlns:a16="http://schemas.microsoft.com/office/drawing/2014/main" id="{C9237CC1-DCB8-3978-8291-F0C61204C670}"/>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2-73</a:t>
            </a:r>
          </a:p>
        </p:txBody>
      </p:sp>
    </p:spTree>
    <p:extLst>
      <p:ext uri="{BB962C8B-B14F-4D97-AF65-F5344CB8AC3E}">
        <p14:creationId xmlns:p14="http://schemas.microsoft.com/office/powerpoint/2010/main" val="3182169117"/>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TextBox 17"/>
          <p:cNvSpPr txBox="1"/>
          <p:nvPr/>
        </p:nvSpPr>
        <p:spPr>
          <a:xfrm>
            <a:off x="619676" y="982413"/>
            <a:ext cx="10959793" cy="3890296"/>
          </a:xfrm>
          <a:prstGeom prst="rect">
            <a:avLst/>
          </a:prstGeom>
          <a:noFill/>
        </p:spPr>
        <p:txBody>
          <a:bodyPr wrap="square" rtlCol="0">
            <a:spAutoFit/>
          </a:bodyPr>
          <a:lstStyle/>
          <a:p>
            <a:pPr marL="457200">
              <a:lnSpc>
                <a:spcPct val="90000"/>
              </a:lnSpc>
              <a:spcBef>
                <a:spcPts val="1000"/>
              </a:spcBef>
              <a:buClr>
                <a:srgbClr val="2D3D54"/>
              </a:buClr>
              <a:defRPr/>
            </a:pPr>
            <a:endParaRPr lang="en-US" sz="1200">
              <a:solidFill>
                <a:prstClr val="black"/>
              </a:solidFill>
            </a:endParaRPr>
          </a:p>
          <a:p>
            <a:pPr lvl="0" defTabSz="457200">
              <a:defRPr/>
            </a:pPr>
            <a:endParaRPr lang="en-US" sz="3200">
              <a:solidFill>
                <a:prstClr val="black"/>
              </a:solidFill>
              <a:latin typeface="Arial"/>
            </a:endParaRPr>
          </a:p>
          <a:p>
            <a:pPr lvl="0" defTabSz="457200">
              <a:defRPr/>
            </a:pPr>
            <a:r>
              <a:rPr lang="en-US" sz="3200">
                <a:solidFill>
                  <a:prstClr val="black"/>
                </a:solidFill>
                <a:latin typeface="Arial"/>
              </a:rPr>
              <a:t>Strategic</a:t>
            </a:r>
            <a:r>
              <a:rPr kumimoji="0" lang="en-US" sz="3200" b="0" i="0" u="none" strike="noStrike" kern="1200" cap="none" spc="0" normalizeH="0" baseline="0" noProof="0">
                <a:ln>
                  <a:noFill/>
                </a:ln>
                <a:solidFill>
                  <a:prstClr val="black"/>
                </a:solidFill>
                <a:effectLst/>
                <a:uLnTx/>
                <a:uFillTx/>
                <a:latin typeface="Arial"/>
                <a:ea typeface="+mn-ea"/>
                <a:cs typeface="+mn-cs"/>
              </a:rPr>
              <a:t> Project Development Plan:</a:t>
            </a:r>
          </a:p>
          <a:p>
            <a:pPr lvl="0" defTabSz="457200">
              <a:defRPr/>
            </a:pPr>
            <a:endParaRPr kumimoji="0" lang="en-US" sz="1200" b="0" i="0" u="none" strike="noStrike" kern="1200" cap="none" spc="0" normalizeH="0" baseline="0" noProof="0">
              <a:ln>
                <a:noFill/>
              </a:ln>
              <a:solidFill>
                <a:prstClr val="black"/>
              </a:solidFill>
              <a:effectLst/>
              <a:uLnTx/>
              <a:uFillTx/>
              <a:latin typeface="Arial"/>
              <a:ea typeface="+mn-ea"/>
              <a:cs typeface="+mn-cs"/>
            </a:endParaRPr>
          </a:p>
          <a:p>
            <a:pPr marL="914400" lvl="1" indent="-457200" algn="just">
              <a:buFont typeface="Wingdings" panose="05000000000000000000" pitchFamily="2" charset="2"/>
              <a:buChar char="§"/>
            </a:pPr>
            <a:r>
              <a:rPr lang="en-US" sz="2800">
                <a:effectLst/>
                <a:ea typeface="Times New Roman" panose="02020603050405020304" pitchFamily="18" charset="0"/>
              </a:rPr>
              <a:t>Olson Performing Arts Center Renovation and Additions</a:t>
            </a:r>
          </a:p>
          <a:p>
            <a:pPr marL="914400" lvl="1" indent="-457200" algn="just">
              <a:buFont typeface="Wingdings" panose="05000000000000000000" pitchFamily="2" charset="2"/>
              <a:buChar char="§"/>
            </a:pPr>
            <a:r>
              <a:rPr lang="en-US" sz="2800">
                <a:effectLst/>
                <a:ea typeface="Times New Roman" panose="02020603050405020304" pitchFamily="18" charset="0"/>
              </a:rPr>
              <a:t>Spencer Chemistry &amp; Biological Science Renovation Phase II</a:t>
            </a:r>
          </a:p>
          <a:p>
            <a:pPr marL="914400" lvl="1" indent="-457200" algn="just">
              <a:buFont typeface="Wingdings" panose="05000000000000000000" pitchFamily="2" charset="2"/>
              <a:buChar char="§"/>
            </a:pPr>
            <a:r>
              <a:rPr lang="en-US" sz="2800">
                <a:effectLst/>
                <a:ea typeface="Times New Roman" panose="02020603050405020304" pitchFamily="18" charset="0"/>
              </a:rPr>
              <a:t>New Student Housing</a:t>
            </a:r>
          </a:p>
          <a:p>
            <a:pPr marL="914400" lvl="1" indent="-457200" algn="just">
              <a:buFont typeface="Wingdings" panose="05000000000000000000" pitchFamily="2" charset="2"/>
              <a:buChar char="§"/>
            </a:pPr>
            <a:r>
              <a:rPr lang="en-US" sz="2800">
                <a:ea typeface="Times New Roman" panose="02020603050405020304" pitchFamily="18" charset="0"/>
              </a:rPr>
              <a:t>4747 Troost Renovation</a:t>
            </a:r>
            <a:endParaRPr lang="en-US" sz="2800">
              <a:effectLst/>
              <a:ea typeface="Times New Roman" panose="02020603050405020304" pitchFamily="18" charset="0"/>
            </a:endParaRPr>
          </a:p>
          <a:p>
            <a:pPr marL="800100" lvl="1" indent="-342900">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a:p>
            <a:pPr marL="342900" marR="0" lvl="0" indent="-342900" algn="l" defTabSz="457200" rtl="0" eaLnBrk="1" fontAlgn="auto" latinLnBrk="0" hangingPunct="1">
              <a:lnSpc>
                <a:spcPct val="100000"/>
              </a:lnSpc>
              <a:spcBef>
                <a:spcPct val="0"/>
              </a:spcBef>
              <a:spcAft>
                <a:spcPct val="0"/>
              </a:spcAft>
              <a:buClrTx/>
              <a:buSzTx/>
              <a:buFont typeface="Arial" panose="020b0604020202020204" pitchFamily="34" charset="0"/>
              <a:buChar char="•"/>
              <a:defRPr/>
            </a:pPr>
            <a:endParaRPr kumimoji="0" lang="en-US" sz="2400" b="0" i="0" u="none" strike="noStrike" kern="1200" cap="none" spc="0" normalizeH="0" baseline="0" noProof="0">
              <a:ln>
                <a:noFill/>
              </a:ln>
              <a:solidFill>
                <a:prstClr val="black"/>
              </a:solidFill>
              <a:effectLst/>
              <a:uLnTx/>
              <a:uFillTx/>
              <a:latin typeface="Arial"/>
              <a:ea typeface="+mn-ea"/>
              <a:cs typeface="+mn-cs"/>
            </a:endParaRPr>
          </a:p>
        </p:txBody>
      </p:sp>
      <p:sp>
        <p:nvSpPr>
          <p:cNvPr id="19" name="Title 1"/>
          <p:cNvSpPr txBox="1"/>
          <p:nvPr/>
        </p:nvSpPr>
        <p:spPr>
          <a:xfrm>
            <a:off x="923192" y="1123516"/>
            <a:ext cx="10357339" cy="7771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4400" kern="1200">
                <a:solidFill>
                  <a:schemeClr val="tx2"/>
                </a:solidFill>
                <a:latin typeface="+mj-lt"/>
                <a:ea typeface="+mj-ea"/>
                <a:cs typeface="+mj-cs"/>
              </a:defRPr>
            </a:lvl1pPr>
          </a:lstStyle>
          <a:p>
            <a:pPr>
              <a:defRPr/>
            </a:pPr>
            <a:r>
              <a:rPr kumimoji="0" lang="en-US" b="0" i="0" u="none" strike="noStrike" kern="1200" cap="none" spc="0" normalizeH="0" baseline="0" noProof="0">
                <a:ln>
                  <a:noFill/>
                </a:ln>
                <a:solidFill>
                  <a:prstClr val="black"/>
                </a:solidFill>
                <a:effectLst/>
                <a:uLnTx/>
                <a:uFillTx/>
                <a:latin typeface="Arial"/>
                <a:ea typeface="+mj-ea"/>
                <a:cs typeface="+mj-cs"/>
              </a:rPr>
              <a:t>UMKC FY23 – FY28 CAPITAL PLAN</a:t>
            </a:r>
          </a:p>
          <a:p>
            <a:pPr marL="0" marR="0" lvl="0" indent="0" algn="ctr" defTabSz="914400" rtl="0" eaLnBrk="1" fontAlgn="auto" latinLnBrk="0" hangingPunct="1">
              <a:lnSpc>
                <a:spcPct val="90000"/>
              </a:lnSpc>
              <a:spcBef>
                <a:spcPct val="0"/>
              </a:spcBef>
              <a:spcAft>
                <a:spcPct val="0"/>
              </a:spcAft>
              <a:buClrTx/>
              <a:buSzTx/>
              <a:buFontTx/>
              <a:buNone/>
              <a:defRPr/>
            </a:pPr>
            <a:endParaRPr kumimoji="0" lang="en-US" sz="4000" b="0" i="0" u="none" strike="noStrike" kern="1200" cap="none" spc="0" normalizeH="0" baseline="0" noProof="0">
              <a:ln>
                <a:noFill/>
              </a:ln>
              <a:solidFill>
                <a:prstClr val="black"/>
              </a:solidFill>
              <a:effectLst/>
              <a:uLnTx/>
              <a:uFillTx/>
              <a:latin typeface="Arial"/>
              <a:ea typeface="+mj-ea"/>
              <a:cs typeface="+mj-cs"/>
            </a:endParaRPr>
          </a:p>
        </p:txBody>
      </p:sp>
      <p:sp>
        <p:nvSpPr>
          <p:cNvPr id="2" name="TextBox 1">
            <a:extLst>
              <a:ext uri="{FF2B5EF4-FFF2-40B4-BE49-F238E27FC236}">
                <a16:creationId xmlns:a16="http://schemas.microsoft.com/office/drawing/2014/main" id="{42F7861A-D9C6-9065-D6A9-1844070A0AE3}"/>
              </a:ext>
            </a:extLst>
          </p:cNvPr>
          <p:cNvSpPr txBox="1"/>
          <p:nvPr/>
        </p:nvSpPr>
        <p:spPr>
          <a:xfrm>
            <a:off x="5430174" y="6409678"/>
            <a:ext cx="1455939" cy="276999"/>
          </a:xfrm>
          <a:prstGeom prst="rect">
            <a:avLst/>
          </a:prstGeom>
          <a:noFill/>
        </p:spPr>
        <p:txBody>
          <a:bodyPr wrap="square" rtlCol="0">
            <a:spAutoFit/>
          </a:bodyPr>
          <a:lstStyle/>
          <a:p>
            <a:r>
              <a:rPr lang="en-US" sz="1200">
                <a:solidFill>
                  <a:schemeClr val="bg1"/>
                </a:solidFill>
                <a:latin typeface="Times New Roman" panose="02020603050405020304" pitchFamily="18" charset="0"/>
                <a:cs typeface="Times New Roman" panose="02020603050405020304" pitchFamily="18" charset="0"/>
              </a:rPr>
              <a:t>OPEN – FIN – 2-74</a:t>
            </a:r>
          </a:p>
        </p:txBody>
      </p:sp>
    </p:spTree>
    <p:extLst>
      <p:ext uri="{BB962C8B-B14F-4D97-AF65-F5344CB8AC3E}">
        <p14:creationId xmlns:p14="http://schemas.microsoft.com/office/powerpoint/2010/main" val="4150383741"/>
      </p:ext>
    </p:extLst>
  </p:cSld>
  <p:clrMapOvr>
    <a:masterClrMapping/>
  </p:clrMapOvr>
  <p:transition/>
  <p:timing/>
</p:sld>
</file>

<file path=ppt/tags/tag1.xml><?xml version="1.0" encoding="utf-8"?>
<p:tagLst xmlns:p="http://schemas.openxmlformats.org/presentationml/2006/main">
  <p:tag name="AS_NET" val="6.0.15"/>
  <p:tag name="AS_OS" val="Unix 5.4.0.1085"/>
  <p:tag name="AS_RELEASE_DATE" val="2022.09.14"/>
  <p:tag name="AS_TITLE" val="Aspose.Slides for .NET5"/>
  <p:tag name="AS_VERSION" val="22.9"/>
</p:tagLst>
</file>

<file path=ppt/theme/theme1.xml><?xml version="1.0" encoding="utf-8"?>
<a:theme xmlns:r="http://schemas.openxmlformats.org/officeDocument/2006/relationships" xmlns:a="http://schemas.openxmlformats.org/drawingml/2006/main" name="umsystem_template_color dr choi version">
  <a:themeElements>
    <a:clrScheme name="Custom 18">
      <a:dk1>
        <a:sysClr val="windowText" lastClr="000000"/>
      </a:dk1>
      <a:lt1>
        <a:sysClr val="window" lastClr="FFFFFF"/>
      </a:lt1>
      <a:dk2>
        <a:srgbClr val="2D3D54"/>
      </a:dk2>
      <a:lt2>
        <a:srgbClr val="F1B82D"/>
      </a:lt2>
      <a:accent1>
        <a:srgbClr val="64697C"/>
      </a:accent1>
      <a:accent2>
        <a:srgbClr val="F6CD79"/>
      </a:accent2>
      <a:accent3>
        <a:srgbClr val="B3B2C0"/>
      </a:accent3>
      <a:accent4>
        <a:srgbClr val="F9E2B6"/>
      </a:accent4>
      <a:accent5>
        <a:srgbClr val="DADBE0"/>
      </a:accent5>
      <a:accent6>
        <a:srgbClr val="FDF4E5"/>
      </a:accent6>
      <a:hlink>
        <a:srgbClr val="0563C1"/>
      </a:hlink>
      <a:folHlink>
        <a:srgbClr val="954F72"/>
      </a:folHlink>
    </a:clrScheme>
    <a:fontScheme name="Arial">
      <a:maj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Arial"/>
        <a:cs typeface="Arial"/>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Calibri" panose="020f0502020204030204"/>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Calibri" panose="020f0502020204030204"/>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Relationships xmlns="http://schemas.openxmlformats.org/package/2006/relationships"><Relationship Id="rId1" Type="http://schemas.openxmlformats.org/officeDocument/2006/relationships/customXmlProps" Target="itemProps1.xml" /></Relationships>
</file>

<file path=customXml/_rels/item2.xml.rels>&#65279;<?xml version="1.0" encoding="utf-8" standalone="yes"?><Relationships xmlns="http://schemas.openxmlformats.org/package/2006/relationships"><Relationship Id="rId1" Type="http://schemas.openxmlformats.org/officeDocument/2006/relationships/customXmlProps" Target="itemProps2.xml" /></Relationships>
</file>

<file path=customXml/_rels/item3.xml.rels>&#65279;<?xml version="1.0" encoding="utf-8" standalone="yes"?><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8225E30314C34A9C7C67FF5237F279" ma:contentTypeVersion="1" ma:contentTypeDescription="Create a new document." ma:contentTypeScope="" ma:versionID="5a4a22ad93d88d9eecb030aaa575a178">
  <xsd:schema xmlns:xsd="http://www.w3.org/2001/XMLSchema" xmlns:xs="http://www.w3.org/2001/XMLSchema" xmlns:p="http://schemas.microsoft.com/office/2006/metadata/properties" xmlns:ns2="e529da04-1e3e-4ce1-8caf-d0e959ac5194" targetNamespace="http://schemas.microsoft.com/office/2006/metadata/properties" ma:root="true" ma:fieldsID="c2064deb3acd1542f6d47454fb1025d9" ns2:_="">
    <xsd:import namespace="e529da04-1e3e-4ce1-8caf-d0e959ac5194"/>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29da04-1e3e-4ce1-8caf-d0e959ac519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49B13BF-F2BB-4C54-9C28-E16CA7AF2DCA}"/>
</file>

<file path=customXml/itemProps2.xml><?xml version="1.0" encoding="utf-8"?>
<ds:datastoreItem xmlns:ds="http://schemas.openxmlformats.org/officeDocument/2006/customXml" ds:itemID="{6B98C587-E7D3-4B34-B12D-BA2248DCBFCF}">
  <ds:schemaRefs>
    <ds:schemaRef ds:uri="http://schemas.microsoft.com/office/2006/metadata/properties"/>
    <ds:schemaRef ds:uri="http://schemas.microsoft.com/office/infopath/2007/PartnerControls"/>
    <ds:schemaRef ds:uri="http://schemas.openxmlformats.org/package/2006/metadata/core-properties"/>
    <ds:schemaRef ds:uri="http://purl.org/dc/elements/1.1/"/>
    <ds:schemaRef ds:uri="http://purl.org/dc/terms/"/>
    <ds:schemaRef ds:uri="http://purl.org/dc/dcmitype/"/>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9D2232E0-B040-450E-AC29-50796A65BDE5}">
  <ds:schemaRefs>
    <ds:schemaRef ds:uri="http://schemas.microsoft.com/sharepoint/v3/contenttype/forms"/>
  </ds:schemaRefs>
</ds:datastoreItem>
</file>

<file path=docProps/app.xml><?xml version="1.0" encoding="utf-8"?>
<Properties xmlns:vt="http://schemas.openxmlformats.org/officeDocument/2006/docPropsVTypes" xmlns="http://schemas.openxmlformats.org/officeDocument/2006/extended-properties">
  <Template>umsystem_template_color dr choi version</Template>
  <Company>University of Missouri</Company>
  <PresentationFormat>Widescreen</PresentationFormat>
  <Paragraphs>99</Paragraphs>
  <Slides>14</Slides>
  <Notes>14</Notes>
  <TotalTime>12656</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14</vt:i4>
      </vt:variant>
    </vt:vector>
  </HeadingPairs>
  <TitlesOfParts>
    <vt:vector baseType="lpstr" size="22">
      <vt:lpstr>Arial</vt:lpstr>
      <vt:lpstr>Wingdings</vt:lpstr>
      <vt:lpstr>Courier New</vt:lpstr>
      <vt:lpstr>Times New Roman</vt:lpstr>
      <vt:lpstr>Calibri Light</vt:lpstr>
      <vt:lpstr>Calibri</vt:lpstr>
      <vt:lpstr>Symbol</vt:lpstr>
      <vt:lpstr>umsystem_template_color dr choi version</vt:lpstr>
      <vt:lpstr>PowerPoint Presentation</vt:lpstr>
      <vt:lpstr>Capital Planning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22.0900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Title of presentation here</dc:title>
  <dc:creator>Roberts, Justin Lyle</dc:creator>
  <cp:lastModifiedBy>Church, Karla F.</cp:lastModifiedBy>
  <cp:revision>595</cp:revision>
  <cp:lastPrinted>2023-04-11T16:32:50Z</cp:lastPrinted>
  <dcterms:created xsi:type="dcterms:W3CDTF">2015-11-17T21:41:53Z</dcterms:created>
  <dcterms:modified xsi:type="dcterms:W3CDTF">2023-04-19T15:28:41Z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0x010100378225E30314C34A9C7C67FF5237F279</vt:lpwstr>
  </property>
</Properties>
</file>